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5" r:id="rId3"/>
    <p:sldId id="336" r:id="rId4"/>
    <p:sldId id="337" r:id="rId5"/>
    <p:sldId id="338" r:id="rId6"/>
    <p:sldId id="340" r:id="rId7"/>
    <p:sldId id="342" r:id="rId8"/>
    <p:sldId id="344" r:id="rId9"/>
    <p:sldId id="345" r:id="rId10"/>
    <p:sldId id="347" r:id="rId11"/>
    <p:sldId id="346" r:id="rId12"/>
    <p:sldId id="352" r:id="rId13"/>
    <p:sldId id="35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79F"/>
    <a:srgbClr val="2E75B6"/>
    <a:srgbClr val="0563C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707" autoAdjust="0"/>
  </p:normalViewPr>
  <p:slideViewPr>
    <p:cSldViewPr snapToGrid="0">
      <p:cViewPr varScale="1">
        <p:scale>
          <a:sx n="109" d="100"/>
          <a:sy n="109" d="100"/>
        </p:scale>
        <p:origin x="6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72A80-4DB6-43C6-B585-DC2637E6951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523F-0808-4B13-B657-CDB59896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5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523F-0808-4B13-B657-CDB598962C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6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523F-0808-4B13-B657-CDB598962C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523F-0808-4B13-B657-CDB598962C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0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523F-0808-4B13-B657-CDB598962CB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8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523F-0808-4B13-B657-CDB598962C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6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523F-0808-4B13-B657-CDB598962C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98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523F-0808-4B13-B657-CDB598962CB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23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523F-0808-4B13-B657-CDB598962C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3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1" b="37909"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sp>
        <p:nvSpPr>
          <p:cNvPr id="29" name="Текст 28"/>
          <p:cNvSpPr>
            <a:spLocks noGrp="1"/>
          </p:cNvSpPr>
          <p:nvPr>
            <p:ph type="body" sz="quarter" idx="10" hasCustomPrompt="1"/>
          </p:nvPr>
        </p:nvSpPr>
        <p:spPr>
          <a:xfrm>
            <a:off x="2384808" y="2968476"/>
            <a:ext cx="7422384" cy="9144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 hasCustomPrompt="1"/>
          </p:nvPr>
        </p:nvSpPr>
        <p:spPr>
          <a:xfrm>
            <a:off x="4315619" y="4388803"/>
            <a:ext cx="3560763" cy="366077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1"/>
            <a:r>
              <a:rPr lang="ru-RU" dirty="0"/>
              <a:t>Докладчик: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3336925" y="4940174"/>
            <a:ext cx="5518150" cy="82297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3" hasCustomPrompt="1"/>
          </p:nvPr>
        </p:nvSpPr>
        <p:spPr>
          <a:xfrm>
            <a:off x="5197232" y="6126248"/>
            <a:ext cx="1751498" cy="355428"/>
          </a:xfrm>
          <a:solidFill>
            <a:srgbClr val="29679F"/>
          </a:solidFill>
        </p:spPr>
        <p:txBody>
          <a:bodyPr anchor="ctr"/>
          <a:lstStyle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2"/>
            <a:r>
              <a:rPr lang="ru-RU" dirty="0"/>
              <a:t>00.00.2020</a:t>
            </a:r>
          </a:p>
        </p:txBody>
      </p:sp>
    </p:spTree>
    <p:extLst>
      <p:ext uri="{BB962C8B-B14F-4D97-AF65-F5344CB8AC3E}">
        <p14:creationId xmlns:p14="http://schemas.microsoft.com/office/powerpoint/2010/main" val="16447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8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5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0" y="6665768"/>
            <a:ext cx="12192000" cy="192232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0"/>
            <a:ext cx="12192000" cy="566810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01050"/>
            <a:ext cx="12192000" cy="60687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 anchor="ctr">
            <a:norm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7531" y="601050"/>
            <a:ext cx="8696938" cy="5679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1" b="37909"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18" y="23377"/>
            <a:ext cx="2331389" cy="5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3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4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3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0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5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8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9B77A-1375-4BBB-A383-2AAAE210817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77;&#1080;&#1087;-&#1092;&#1082;&#1080;&#1089;.&#1088;&#1092;/wp-content/uploads/2021/10/%D0%98%D0%BD%D1%81%D1%82%D1%80%D1%83%D0%BA%D1%86%D0%B8%D1%8F-%D0%BF%D0%BE-%D0%B7%D0%B0%D0%BF%D0%BE%D0%BB%D0%BD%D0%B5%D0%BD%D0%B8%D1%8E-%D0%B7%D0%B0%D1%8F%D0%B2%D0%BA%D0%B8-%D0%B2-%D0%A0%D0%B5%D0%B5%D1%81%D1%82%D1%80-%D0%A8%D0%A1%D0%9A.pdf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&#1077;&#1080;&#1087;-&#1092;&#1082;&#1080;&#1089;.&#1088;&#1092;/wp-content/uploads/2021/01/%D0%98%D0%BD%D1%81%D1%82%D1%80%D1%83%D0%BA%D1%86%D0%B8%D1%8F-%D0%BF%D0%BE-%D1%80%D0%B5%D0%B3%D0%B8%D1%81%D1%82%D1%80%D0%B0%D1%86%D0%B8%D0%B8-%D0%BD%D0%B0-%D0%95%D0%98%D0%9F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&#1077;&#1080;&#1087;-&#1092;&#1082;&#1080;&#1089;.&#1088;&#1092;/&#1088;&#1077;&#1075;&#1080;&#1089;&#1090;&#1088;&#1072;&#1094;&#1080;&#1103;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hyperlink" Target="https://&#1077;&#1080;&#1087;-&#1092;&#1082;&#1080;&#1089;.&#1088;&#1092;/&#1089;&#1074;&#1077;&#1076;&#1077;&#1085;&#1080;&#1103;-&#1086;-&#1096;&#1089;&#1082;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hyperlink" Target="https://&#1077;&#1080;&#1087;-&#1092;&#1082;&#1080;&#1089;.&#1088;&#1092;/&#1088;&#1077;&#1075;&#1080;&#1089;&#1090;&#1088;&#1072;&#1094;&#1080;&#1103;/" TargetMode="External"/><Relationship Id="rId4" Type="http://schemas.openxmlformats.org/officeDocument/2006/relationships/hyperlink" Target="http://&#1092;&#1094;&#1086;&#1084;&#1086;&#1092;&#1074;.&#1088;&#1092;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hesscup.ru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93" y="430601"/>
            <a:ext cx="1915069" cy="1293081"/>
          </a:xfrm>
          <a:prstGeom prst="rect">
            <a:avLst/>
          </a:prstGeom>
        </p:spPr>
      </p:pic>
      <p:sp>
        <p:nvSpPr>
          <p:cNvPr id="11" name="Текст 9"/>
          <p:cNvSpPr>
            <a:spLocks noGrp="1"/>
          </p:cNvSpPr>
          <p:nvPr>
            <p:ph type="body" sz="quarter" idx="10"/>
          </p:nvPr>
        </p:nvSpPr>
        <p:spPr>
          <a:xfrm>
            <a:off x="474785" y="2548525"/>
            <a:ext cx="11245362" cy="2317365"/>
          </a:xfrm>
        </p:spPr>
        <p:txBody>
          <a:bodyPr>
            <a:noAutofit/>
          </a:bodyPr>
          <a:lstStyle/>
          <a:p>
            <a:r>
              <a:rPr lang="ru-RU" sz="4000" dirty="0">
                <a:cs typeface="Times New Roman" panose="02020603050405020304" pitchFamily="18" charset="0"/>
              </a:rPr>
              <a:t>ОРГАНИЗАЦИЯ СПОРТИВНО-МАССОВОЙ ДЕЯТЕЛЬНОСТИ В ОБРАЗОВАТЕЛЬНЫХ УЧРЕЖДЕНИЯХ САНКТ-ПЕТЕРБУРГА </a:t>
            </a:r>
            <a:br>
              <a:rPr lang="ru-RU" sz="4000" dirty="0">
                <a:cs typeface="Times New Roman" panose="02020603050405020304" pitchFamily="18" charset="0"/>
              </a:rPr>
            </a:br>
            <a:r>
              <a:rPr lang="ru-RU" sz="4000" dirty="0">
                <a:cs typeface="Times New Roman" panose="02020603050405020304" pitchFamily="18" charset="0"/>
              </a:rPr>
              <a:t>в I полугодии 2023/2024 учебного года</a:t>
            </a:r>
          </a:p>
        </p:txBody>
      </p:sp>
      <p:sp>
        <p:nvSpPr>
          <p:cNvPr id="14" name="Текст 35"/>
          <p:cNvSpPr>
            <a:spLocks noGrp="1"/>
          </p:cNvSpPr>
          <p:nvPr>
            <p:ph type="body" sz="quarter" idx="13"/>
          </p:nvPr>
        </p:nvSpPr>
        <p:spPr>
          <a:xfrm>
            <a:off x="4844143" y="6020743"/>
            <a:ext cx="2189703" cy="470495"/>
          </a:xfrm>
          <a:solidFill>
            <a:srgbClr val="29679F"/>
          </a:solidFill>
        </p:spPr>
        <p:txBody>
          <a:bodyPr anchor="ctr">
            <a:normAutofit fontScale="85000" lnSpcReduction="10000"/>
          </a:bodyPr>
          <a:lstStyle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2"/>
            <a:r>
              <a:rPr lang="ru-RU" dirty="0"/>
              <a:t>18 октября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178587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05" y="542544"/>
            <a:ext cx="12001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РАБОТА НА ПЛАТФОРМЕ ЕИП-ФКИС. </a:t>
            </a:r>
            <a:endParaRPr lang="ru-RU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РЕГИСТРАЦИЯ ШСК ВО ВСЕРОССИЙСКОМ ПЕРЕЧНЕ «РЕЕСТРЕ» ШСК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14" y="162151"/>
            <a:ext cx="1505599" cy="102731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674587" y="5351488"/>
            <a:ext cx="7187003" cy="314817"/>
            <a:chOff x="4507275" y="4641443"/>
            <a:chExt cx="7684725" cy="31481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7275" y="4641443"/>
              <a:ext cx="7684725" cy="314817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6237838" y="4686615"/>
              <a:ext cx="977774" cy="26964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13797C-7938-4ED4-B65A-8968FCB80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87" y="1468679"/>
            <a:ext cx="7187003" cy="36885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8376" y="1692378"/>
            <a:ext cx="450077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/>
              <a:t>ФГБУ «ФЦОМОФВ» принимает заявки </a:t>
            </a:r>
            <a:endParaRPr lang="ru-RU" sz="1600" dirty="0" smtClean="0"/>
          </a:p>
          <a:p>
            <a:pPr fontAlgn="base"/>
            <a:r>
              <a:rPr lang="ru-RU" sz="1600" dirty="0" smtClean="0"/>
              <a:t>во </a:t>
            </a:r>
            <a:r>
              <a:rPr lang="ru-RU" sz="1600" dirty="0"/>
              <a:t>Всероссийский  реестр </a:t>
            </a:r>
            <a:endParaRPr lang="ru-RU" sz="1600" dirty="0" smtClean="0"/>
          </a:p>
          <a:p>
            <a:pPr fontAlgn="base"/>
            <a:r>
              <a:rPr lang="ru-RU" sz="1600" b="1" u="sng" dirty="0" smtClean="0"/>
              <a:t>только </a:t>
            </a:r>
            <a:r>
              <a:rPr lang="ru-RU" sz="1600" b="1" u="sng" dirty="0"/>
              <a:t>через регистрацию личного кабинета </a:t>
            </a:r>
            <a:endParaRPr lang="ru-RU" sz="1600" b="1" u="sng" dirty="0" smtClean="0"/>
          </a:p>
          <a:p>
            <a:pPr fontAlgn="base"/>
            <a:r>
              <a:rPr lang="ru-RU" sz="1600" dirty="0" smtClean="0"/>
              <a:t>на </a:t>
            </a:r>
            <a:r>
              <a:rPr lang="ru-RU" sz="1600" dirty="0"/>
              <a:t>единой информационной площадке </a:t>
            </a:r>
          </a:p>
          <a:p>
            <a:pPr fontAlgn="base"/>
            <a:r>
              <a:rPr lang="ru-RU" sz="1600" dirty="0"/>
              <a:t>«Физическая культура и спорт в образовании»: </a:t>
            </a:r>
          </a:p>
          <a:p>
            <a:pPr fontAlgn="base"/>
            <a:r>
              <a:rPr lang="en-US" sz="1600" dirty="0">
                <a:hlinkClick r:id="rId6"/>
              </a:rPr>
              <a:t>https://</a:t>
            </a:r>
            <a:r>
              <a:rPr lang="ru-RU" sz="1600" dirty="0" err="1">
                <a:hlinkClick r:id="rId6"/>
              </a:rPr>
              <a:t>еип-фкис.рф</a:t>
            </a:r>
            <a:r>
              <a:rPr lang="ru-RU" sz="1600" dirty="0">
                <a:hlinkClick r:id="rId6"/>
              </a:rPr>
              <a:t>/регистрация/</a:t>
            </a:r>
            <a:r>
              <a:rPr lang="ru-RU" sz="1600" dirty="0"/>
              <a:t> </a:t>
            </a:r>
          </a:p>
          <a:p>
            <a:pPr fontAlgn="base"/>
            <a:endParaRPr lang="ru-RU" sz="1000" b="1" dirty="0">
              <a:solidFill>
                <a:srgbClr val="FF0000"/>
              </a:solidFill>
            </a:endParaRPr>
          </a:p>
          <a:p>
            <a:pPr fontAlgn="base"/>
            <a:r>
              <a:rPr lang="ru-RU" sz="1600" b="1" dirty="0">
                <a:solidFill>
                  <a:srgbClr val="FF0000"/>
                </a:solidFill>
              </a:rPr>
              <a:t>Инструкция</a:t>
            </a:r>
            <a:r>
              <a:rPr lang="ru-RU" sz="1600" dirty="0"/>
              <a:t> по регистрации личного кабинета </a:t>
            </a:r>
          </a:p>
          <a:p>
            <a:pPr fontAlgn="base"/>
            <a:r>
              <a:rPr lang="ru-RU" sz="1600" dirty="0"/>
              <a:t>на ЕИП доступна по ссылке: </a:t>
            </a:r>
          </a:p>
          <a:p>
            <a:pPr fontAlgn="base"/>
            <a:r>
              <a:rPr lang="ru-RU" sz="1600" dirty="0">
                <a:hlinkClick r:id="rId7"/>
              </a:rPr>
              <a:t>https://еип-фкис.рф/wp-content/uploads/2021/01/Инс...</a:t>
            </a:r>
            <a:endParaRPr lang="ru-RU" sz="1600" dirty="0"/>
          </a:p>
          <a:p>
            <a:pPr fontAlgn="base"/>
            <a:endParaRPr lang="ru-RU" sz="1000" dirty="0"/>
          </a:p>
          <a:p>
            <a:pPr fontAlgn="base"/>
            <a:r>
              <a:rPr lang="ru-RU" sz="1600" b="1" dirty="0">
                <a:solidFill>
                  <a:srgbClr val="FF0000"/>
                </a:solidFill>
              </a:rPr>
              <a:t>Инструкция</a:t>
            </a:r>
            <a:r>
              <a:rPr lang="ru-RU" sz="1600" dirty="0"/>
              <a:t> по подаче заявки на регистрацию </a:t>
            </a:r>
          </a:p>
          <a:p>
            <a:pPr fontAlgn="base"/>
            <a:r>
              <a:rPr lang="ru-RU" sz="1600" dirty="0"/>
              <a:t>школьного спортивного клуба в Едином </a:t>
            </a:r>
          </a:p>
          <a:p>
            <a:pPr fontAlgn="base"/>
            <a:r>
              <a:rPr lang="ru-RU" sz="1600" dirty="0"/>
              <a:t>всероссийском перечне (реестре) школьных </a:t>
            </a:r>
          </a:p>
          <a:p>
            <a:pPr fontAlgn="base"/>
            <a:r>
              <a:rPr lang="ru-RU" sz="1600" dirty="0"/>
              <a:t>спортивных клубов доступна по ссылке: </a:t>
            </a:r>
          </a:p>
          <a:p>
            <a:pPr fontAlgn="base"/>
            <a:r>
              <a:rPr lang="ru-RU" sz="1600" dirty="0">
                <a:hlinkClick r:id="rId8"/>
              </a:rPr>
              <a:t>https://еип-фкис.рф/wp-content/uploads/2021/10/Инс...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61528" y="6041629"/>
            <a:ext cx="10730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Органы исполнительной власти субъекта Российской Федерации, осуществляющие государственное управление в сфере образования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общеобразовательные организации имеют открытый доступ к перечню (реестру) ШСК и мониторингу реестра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r>
              <a:rPr lang="ru-RU" sz="1400" b="1" dirty="0" smtClean="0">
                <a:solidFill>
                  <a:srgbClr val="FF0000"/>
                </a:solidFill>
                <a:hlinkClick r:id="rId9"/>
              </a:rPr>
              <a:t>https</a:t>
            </a:r>
            <a:r>
              <a:rPr lang="ru-RU" sz="1400" b="1" dirty="0">
                <a:solidFill>
                  <a:srgbClr val="FF0000"/>
                </a:solidFill>
                <a:hlinkClick r:id="rId9"/>
              </a:rPr>
              <a:t>://еип-фкис.рф/сведения-о-шск/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65F029D-0740-4728-900C-CFF5C55E29F9}"/>
              </a:ext>
            </a:extLst>
          </p:cNvPr>
          <p:cNvCxnSpPr>
            <a:cxnSpLocks/>
          </p:cNvCxnSpPr>
          <p:nvPr/>
        </p:nvCxnSpPr>
        <p:spPr>
          <a:xfrm flipH="1">
            <a:off x="6726725" y="4359948"/>
            <a:ext cx="347855" cy="456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28ED5C2-6597-4A6C-AD4C-0C54CA29142B}"/>
              </a:ext>
            </a:extLst>
          </p:cNvPr>
          <p:cNvSpPr txBox="1">
            <a:spLocks/>
          </p:cNvSpPr>
          <p:nvPr/>
        </p:nvSpPr>
        <p:spPr>
          <a:xfrm>
            <a:off x="4761023" y="3544689"/>
            <a:ext cx="1055954" cy="49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 № 1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B6D7358-47E5-49D2-87DA-6B48A6F61F9B}"/>
              </a:ext>
            </a:extLst>
          </p:cNvPr>
          <p:cNvSpPr txBox="1">
            <a:spLocks/>
          </p:cNvSpPr>
          <p:nvPr/>
        </p:nvSpPr>
        <p:spPr>
          <a:xfrm>
            <a:off x="6222311" y="5618196"/>
            <a:ext cx="1055954" cy="49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 № 2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908" y="1389199"/>
            <a:ext cx="3119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rgbClr val="FF0000"/>
                </a:solidFill>
              </a:rPr>
              <a:t>ЛИЧНЫЙ КАБИНЕТ ШСК</a:t>
            </a:r>
          </a:p>
        </p:txBody>
      </p:sp>
    </p:spTree>
    <p:extLst>
      <p:ext uri="{BB962C8B-B14F-4D97-AF65-F5344CB8AC3E}">
        <p14:creationId xmlns:p14="http://schemas.microsoft.com/office/powerpoint/2010/main" val="117633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05" y="551339"/>
            <a:ext cx="12001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ЕДИНАЯ ИНФОРМАЦИОННАЯ ПЛОЩАДКА ПО НАПРАВЛЕНИЮ </a:t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«ФИЗИЧЕСКАЯ КУЛЬТУРА И СПОРТ В ОБРАЗОВАНИИ» (ЕИП)</a:t>
            </a: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14" y="162151"/>
            <a:ext cx="1505599" cy="102731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217476" y="3043734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76" t="170" r="-76" b="6715"/>
          <a:stretch/>
        </p:blipFill>
        <p:spPr>
          <a:xfrm>
            <a:off x="312546" y="1455566"/>
            <a:ext cx="11542602" cy="480455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122506" y="3397677"/>
            <a:ext cx="4545358" cy="704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9714837" y="3252979"/>
            <a:ext cx="791432" cy="498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2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05" y="551339"/>
            <a:ext cx="12001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ЕДИНАЯ ИНФОРМАЦИОННАЯ ПЛОЩАДКА ПО НАПРАВЛЕНИЮ </a:t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«ФИЗИЧЕСКАЯ КУЛЬТУРА И СПОРТ В ОБРАЗОВАНИИ» (ЕИП)</a:t>
            </a: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14" y="162151"/>
            <a:ext cx="1505599" cy="102731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852184" y="1550842"/>
            <a:ext cx="7393173" cy="428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ЛИЧНЫЙ КАБИНЕТ ШКОЛЬНОГО СПОРТИВНОГО КЛУБА НА ЕИП</a:t>
            </a:r>
            <a:endParaRPr lang="ru-RU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310" y="1857846"/>
            <a:ext cx="31999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Для </a:t>
            </a:r>
            <a:r>
              <a:rPr lang="ru-RU" dirty="0" smtClean="0">
                <a:solidFill>
                  <a:srgbClr val="002060"/>
                </a:solidFill>
              </a:rPr>
              <a:t>регистрации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Личного </a:t>
            </a:r>
            <a:r>
              <a:rPr lang="ru-RU" dirty="0">
                <a:solidFill>
                  <a:srgbClr val="002060"/>
                </a:solidFill>
              </a:rPr>
              <a:t>кабинета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>
                <a:solidFill>
                  <a:srgbClr val="002060"/>
                </a:solidFill>
              </a:rPr>
              <a:t>единой информационной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площадке ФГБУ </a:t>
            </a:r>
            <a:r>
              <a:rPr lang="ru-RU" dirty="0">
                <a:solidFill>
                  <a:srgbClr val="002060"/>
                </a:solidFill>
              </a:rPr>
              <a:t>«ФЦОМОФВ»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>
                <a:solidFill>
                  <a:srgbClr val="002060"/>
                </a:solidFill>
              </a:rPr>
              <a:t>сайте </a:t>
            </a:r>
            <a:r>
              <a:rPr lang="ru-RU" dirty="0" smtClean="0">
                <a:solidFill>
                  <a:srgbClr val="002060"/>
                </a:solidFill>
              </a:rPr>
              <a:t>под категорией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Ш</a:t>
            </a:r>
            <a:r>
              <a:rPr lang="ru-RU" dirty="0" smtClean="0">
                <a:solidFill>
                  <a:srgbClr val="002060"/>
                </a:solidFill>
              </a:rPr>
              <a:t>кольный спортивный клуб»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заполняется: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37681"/>
              </p:ext>
            </p:extLst>
          </p:nvPr>
        </p:nvGraphicFramePr>
        <p:xfrm>
          <a:off x="3857324" y="2086439"/>
          <a:ext cx="7434403" cy="414056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434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Наименование образовательной организации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Полное наименование ШСК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Регион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Федеральный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округ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Юридический адрес организации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Фактический адрес организации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ФИО Руководителя образовательной организации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Должность руководителя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Руководитель ШСК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Ссылка на страницу (вкладку) ШСК официального сайта ОО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Телефон образовательной организации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Адрес электронной почты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Пароль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Подтвердить Пароль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Зарегистрироваться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 rot="10800000" flipV="1">
            <a:off x="3907289" y="6313883"/>
            <a:ext cx="7276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hlinkClick r:id="rId4"/>
              </a:rPr>
              <a:t>http://фцомофв.рф</a:t>
            </a:r>
            <a:r>
              <a:rPr lang="ru-RU" u="sng" dirty="0" smtClean="0">
                <a:hlinkClick r:id="rId4"/>
              </a:rPr>
              <a:t>/</a:t>
            </a:r>
            <a:r>
              <a:rPr lang="ru-RU" dirty="0" smtClean="0"/>
              <a:t>         </a:t>
            </a:r>
            <a:r>
              <a:rPr lang="ru-RU" u="sng" dirty="0" smtClean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://еип-фкис.рф/регистрация/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24F819-CE1C-4A66-AA3A-88847FB80D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9" y="4279990"/>
            <a:ext cx="3204582" cy="2218559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1923420" y="3710354"/>
            <a:ext cx="1309391" cy="60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304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05" y="489795"/>
            <a:ext cx="12001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КОНТАКТНАЯ ИНФОРМАЦИЯ ГКЦ ФСР ГБНОУ «БАЛТИЙСКИЙ БЕРЕГ»</a:t>
            </a: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14" y="162151"/>
            <a:ext cx="1505599" cy="1027315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703702" y="1434895"/>
            <a:ext cx="5306004" cy="4202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29679F"/>
                </a:solidFill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rgbClr val="29679F"/>
                </a:solidFill>
                <a:cs typeface="Times New Roman" pitchFamily="18" charset="0"/>
              </a:rPr>
              <a:t>(812)572-12-90 </a:t>
            </a:r>
            <a:endParaRPr lang="ru-RU" sz="2000" dirty="0">
              <a:solidFill>
                <a:srgbClr val="29679F"/>
              </a:solidFill>
              <a:cs typeface="Times New Roman" pitchFamily="18" charset="0"/>
            </a:endParaRPr>
          </a:p>
        </p:txBody>
      </p:sp>
      <p:pic>
        <p:nvPicPr>
          <p:cNvPr id="19" name="Picture 2" descr="https://logos-download.com/wp-content/uploads/2016/07/Telegram_logo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14" y="2981518"/>
            <a:ext cx="679475" cy="6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626789" y="2998089"/>
            <a:ext cx="6051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cs typeface="Times New Roman" pitchFamily="18" charset="0"/>
              </a:rPr>
              <a:t>Telegram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cs typeface="Times New Roman" pitchFamily="18" charset="0"/>
              </a:rPr>
              <a:t>-канал: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cs typeface="Times New Roman" pitchFamily="18" charset="0"/>
              </a:rPr>
              <a:t>ГКЦ ФСР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cs typeface="Times New Roman" pitchFamily="18" charset="0"/>
              </a:rPr>
              <a:t>ГБНОУ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cs typeface="Times New Roman" pitchFamily="18" charset="0"/>
              </a:rPr>
              <a:t>«Балтийский Берег»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cs typeface="Times New Roman" pitchFamily="18" charset="0"/>
              </a:rPr>
              <a:t>C</a:t>
            </a:r>
            <a:r>
              <a:rPr lang="ru-RU" sz="2000" b="1" dirty="0" err="1" smtClean="0">
                <a:solidFill>
                  <a:srgbClr val="29679F"/>
                </a:solidFill>
                <a:cs typeface="Times New Roman" pitchFamily="18" charset="0"/>
              </a:rPr>
              <a:t>сылка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cs typeface="Times New Roman" pitchFamily="18" charset="0"/>
              </a:rPr>
              <a:t>-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cs typeface="Times New Roman" pitchFamily="18" charset="0"/>
              </a:rPr>
              <a:t>приглашение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cs typeface="Times New Roman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cs typeface="Times New Roman" pitchFamily="18" charset="0"/>
              </a:rPr>
              <a:t>t.me/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cs typeface="Times New Roman" pitchFamily="18" charset="0"/>
              </a:rPr>
              <a:t>gkcfsr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9679F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pic>
        <p:nvPicPr>
          <p:cNvPr id="21" name="Picture 4" descr="https://w7.pngwing.com/pngs/10/453/png-transparent-computer-icons-email-cover-letter-information-miscellaneous-blue-ang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4457" y1="34348" x2="44457" y2="34348"/>
                        <a14:foregroundMark x1="44457" y1="34348" x2="44457" y2="34348"/>
                        <a14:foregroundMark x1="57826" y1="34130" x2="57826" y2="34130"/>
                        <a14:foregroundMark x1="57826" y1="34130" x2="57826" y2="34130"/>
                        <a14:foregroundMark x1="57826" y1="34130" x2="57826" y2="34130"/>
                        <a14:foregroundMark x1="81304" y1="29130" x2="17935" y2="29130"/>
                        <a14:foregroundMark x1="18370" y1="30978" x2="49239" y2="55652"/>
                        <a14:foregroundMark x1="49239" y1="55652" x2="81522" y2="31957"/>
                        <a14:foregroundMark x1="27826" y1="35000" x2="73261" y2="33804"/>
                        <a14:foregroundMark x1="11739" y1="50652" x2="81087" y2="53261"/>
                        <a14:foregroundMark x1="81522" y1="54239" x2="81304" y2="73478"/>
                        <a14:foregroundMark x1="81087" y1="73478" x2="17391" y2="73043"/>
                        <a14:foregroundMark x1="17174" y1="72826" x2="11522" y2="47826"/>
                        <a14:foregroundMark x1="12717" y1="51848" x2="86522" y2="60870"/>
                        <a14:foregroundMark x1="15109" y1="64674" x2="72717" y2="64457"/>
                        <a14:foregroundMark x1="9348" y1="72065" x2="9348" y2="26304"/>
                        <a14:foregroundMark x1="3696" y1="39348" x2="93913" y2="39783"/>
                        <a14:foregroundMark x1="83370" y1="16957" x2="83913" y2="81522"/>
                        <a14:foregroundMark x1="89783" y1="74891" x2="12935" y2="78913"/>
                        <a14:foregroundMark x1="27174" y1="91522" x2="66087" y2="6739"/>
                        <a14:foregroundMark x1="80326" y1="38152" x2="74674" y2="55435"/>
                        <a14:backgroundMark x1="6957" y1="6522" x2="6957" y2="6522"/>
                        <a14:backgroundMark x1="81957" y1="6522" x2="81957" y2="6522"/>
                        <a14:backgroundMark x1="93913" y1="97935" x2="93913" y2="97935"/>
                        <a14:backgroundMark x1="2717" y1="94130" x2="2717" y2="94130"/>
                        <a14:backgroundMark x1="8913" y1="14565" x2="8913" y2="14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93" y="2119877"/>
            <a:ext cx="680400" cy="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703702" y="2213769"/>
            <a:ext cx="5306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Электронный адрес: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bb.sport@yandex.ru</a:t>
            </a:r>
          </a:p>
        </p:txBody>
      </p:sp>
      <p:pic>
        <p:nvPicPr>
          <p:cNvPr id="23" name="Picture 6" descr="https://i.ya-webdesign.com/images/facebook-png-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73" y="1241518"/>
            <a:ext cx="680400" cy="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89" y="4243343"/>
            <a:ext cx="1588806" cy="158880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61" y="4243343"/>
            <a:ext cx="1587600" cy="15876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626789" y="5999469"/>
            <a:ext cx="1603904" cy="36983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ВКонтакте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10158" y="5971893"/>
            <a:ext cx="1603904" cy="36983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Telegram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832" y="4041121"/>
            <a:ext cx="2327754" cy="23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3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338" y="656683"/>
            <a:ext cx="120015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ВСЕРОССИЙСКИЙ ФОРУМ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ШКОЛЬНЫХ СПОРТИВНЫХ И СТУДЕНЧЕСКИХ СПОРТИВНЫХ КЛУБОВ 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«РОЛЬ ПЕДАГОГА И НАСТАВНИКА В РАЗВИТИИ ШКОЛЬНОГО И СТУДЕНЧЕСКОГО СПОРТА» 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32745" y="1760450"/>
            <a:ext cx="443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https://forum.еип-фкис.рф/translations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578" y="2288225"/>
            <a:ext cx="116327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Всероссийские онлайн-соревнования по шахматам среди команд школьных спортивных клубов 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«Королевский гамбит». </a:t>
            </a:r>
            <a:r>
              <a:rPr lang="ru-RU" sz="2000" dirty="0"/>
              <a:t>Дистанционный формат с 11 по 25 ноября 2023 года.</a:t>
            </a:r>
          </a:p>
          <a:p>
            <a:r>
              <a:rPr lang="ru-RU" sz="2000" dirty="0"/>
              <a:t>Состав команды: 6 обучающихся 2011-2012 г.р. Заявки принимаются с 16 по 31 октября 2023 года. </a:t>
            </a:r>
          </a:p>
          <a:p>
            <a:r>
              <a:rPr lang="ru-RU" sz="2000" dirty="0"/>
              <a:t>Почта: </a:t>
            </a:r>
            <a:r>
              <a:rPr lang="ru-RU" sz="2000" u="sng" dirty="0">
                <a:hlinkClick r:id="rId2"/>
              </a:rPr>
              <a:t>chesscup.ru@gmail.com</a:t>
            </a:r>
            <a:r>
              <a:rPr lang="ru-RU" sz="2000" dirty="0"/>
              <a:t>, с пометкой «Онлайн-соревнования ШСК».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3578" y="3726308"/>
            <a:ext cx="11632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Базовый курс тэг-регби в школе. </a:t>
            </a:r>
            <a:r>
              <a:rPr lang="ru-RU" sz="2000" dirty="0"/>
              <a:t>Федерация регби Санкт-Петербурга. Ноябрь 2023 года,</a:t>
            </a:r>
          </a:p>
          <a:p>
            <a:r>
              <a:rPr lang="ru-RU" sz="2000" dirty="0"/>
              <a:t>Санкт-Петербург.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3578" y="4597175"/>
            <a:ext cx="11632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«Биатлон в школу, биатлон в ГТО, биатлон в колледж». </a:t>
            </a:r>
          </a:p>
          <a:p>
            <a:r>
              <a:rPr lang="ru-RU" sz="2000" dirty="0"/>
              <a:t>Инициаторы - спортивное объединение «Юность России» и компания «ФОРЭС».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3578" y="5446080"/>
            <a:ext cx="11632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Всероссийские игры школьников «Президентские спортивные игры» </a:t>
            </a:r>
            <a:r>
              <a:rPr lang="ru-RU" sz="2000" dirty="0"/>
              <a:t>(по зимним видам спорта).</a:t>
            </a:r>
          </a:p>
          <a:p>
            <a:r>
              <a:rPr lang="ru-RU" sz="2000" b="1" dirty="0"/>
              <a:t> </a:t>
            </a:r>
            <a:r>
              <a:rPr lang="ru-RU" sz="2000" dirty="0"/>
              <a:t>Январь – февраль 2024 года, ВДЦ «Океан».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14" y="162151"/>
            <a:ext cx="1505599" cy="10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8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338" y="656683"/>
            <a:ext cx="12001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НАШИ ДОСТИЖЕНИЯ ПО ИТОГАМ 2022/2023 УЧЕБНОГО ГОДА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3534" y="1557688"/>
            <a:ext cx="10955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ВСЕРОССИЙСКИЕ СПОРТИВНЫЕ ИГРЫ ШКОЛЬНЫХ СПОРТИВНЫХ КЛУБОВ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ПРИЗЕР</a:t>
            </a:r>
            <a:r>
              <a:rPr lang="ru-RU" sz="2000" b="1" dirty="0"/>
              <a:t> </a:t>
            </a:r>
            <a:r>
              <a:rPr lang="ru-RU" sz="2000" dirty="0"/>
              <a:t>- ШСК «Атлант» ГБОУ лицея № 150 Калининского района Санкт-Петербурга</a:t>
            </a:r>
          </a:p>
          <a:p>
            <a:r>
              <a:rPr lang="ru-RU" sz="2000" dirty="0"/>
              <a:t>Педагоги: </a:t>
            </a:r>
            <a:r>
              <a:rPr lang="ru-RU" sz="2000" dirty="0" smtClean="0"/>
              <a:t>Аверина </a:t>
            </a:r>
            <a:r>
              <a:rPr lang="ru-RU" sz="2000" dirty="0"/>
              <a:t>Жанна </a:t>
            </a:r>
            <a:r>
              <a:rPr lang="ru-RU" sz="2000" dirty="0" smtClean="0"/>
              <a:t>Васильевна, </a:t>
            </a:r>
            <a:r>
              <a:rPr lang="ru-RU" sz="2000" dirty="0" err="1" smtClean="0"/>
              <a:t>Павличенкова</a:t>
            </a:r>
            <a:r>
              <a:rPr lang="ru-RU" sz="2000" dirty="0" smtClean="0"/>
              <a:t> </a:t>
            </a:r>
            <a:r>
              <a:rPr lang="ru-RU" sz="2000" dirty="0"/>
              <a:t>Елена </a:t>
            </a:r>
            <a:r>
              <a:rPr lang="ru-RU" sz="2000" dirty="0" smtClean="0"/>
              <a:t>Павловна </a:t>
            </a:r>
            <a:endParaRPr lang="ru-RU" sz="2000" dirty="0"/>
          </a:p>
          <a:p>
            <a:r>
              <a:rPr lang="ru-RU" sz="2000" dirty="0"/>
              <a:t>Методист района, курирующий </a:t>
            </a:r>
            <a:r>
              <a:rPr lang="ru-RU" sz="2000" dirty="0" smtClean="0"/>
              <a:t>ФСД, - </a:t>
            </a:r>
            <a:r>
              <a:rPr lang="ru-RU" sz="2000" dirty="0"/>
              <a:t>Громова Наталья Александровна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9763" y="3364459"/>
            <a:ext cx="110695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ВСЕРОССИЙСКАЯ ЗАОЧНАЯ АКЦИЯ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                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ФИЗИЧЕСКАЯ КУЛЬТУРА И СПОРТ – АЛЬТЕРНАТИВА ПАГУБНЫМ ПРИВЫЧКАМ»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ПОБЕДИТЕЛЬ</a:t>
            </a:r>
            <a:r>
              <a:rPr lang="ru-RU" sz="2000" dirty="0"/>
              <a:t> - ГБОУ школа-интернат №49 </a:t>
            </a:r>
            <a:r>
              <a:rPr lang="ru-RU" sz="2000" dirty="0" err="1"/>
              <a:t>Петродворцового</a:t>
            </a:r>
            <a:r>
              <a:rPr lang="ru-RU" sz="2000" dirty="0"/>
              <a:t> района Санкт-Петербурга </a:t>
            </a:r>
            <a:endParaRPr lang="ru-RU" sz="2000" dirty="0" smtClean="0"/>
          </a:p>
          <a:p>
            <a:r>
              <a:rPr lang="ru-RU" sz="2000" dirty="0"/>
              <a:t>	</a:t>
            </a:r>
            <a:r>
              <a:rPr lang="ru-RU" sz="2000" dirty="0" smtClean="0"/>
              <a:t>	«</a:t>
            </a:r>
            <a:r>
              <a:rPr lang="ru-RU" sz="2000" dirty="0"/>
              <a:t>Школа здоровья</a:t>
            </a:r>
            <a:r>
              <a:rPr lang="ru-RU" sz="2000" dirty="0" smtClean="0"/>
              <a:t>»</a:t>
            </a:r>
            <a:endParaRPr lang="ru-RU" sz="2000" dirty="0"/>
          </a:p>
          <a:p>
            <a:r>
              <a:rPr lang="ru-RU" sz="2000" b="1" dirty="0"/>
              <a:t>     </a:t>
            </a:r>
            <a:r>
              <a:rPr lang="ru-RU" sz="2000" b="1" dirty="0">
                <a:solidFill>
                  <a:srgbClr val="FF0000"/>
                </a:solidFill>
              </a:rPr>
              <a:t>ПРИЗЕРЫ: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ГБОУ лицей №419 </a:t>
            </a:r>
            <a:r>
              <a:rPr lang="ru-RU" sz="2000" dirty="0" err="1"/>
              <a:t>Петродворцового</a:t>
            </a:r>
            <a:r>
              <a:rPr lang="ru-RU" sz="2000" dirty="0"/>
              <a:t> района Санкт-Петербурга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ГБОУ СОШ  №215 Фрунзенского района Санкт-Петербурга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ГБОУ СОШ  №213 с углубленным изучением английского языка Фрунзенского района </a:t>
            </a:r>
            <a:endParaRPr lang="ru-RU" sz="2000" dirty="0" smtClean="0"/>
          </a:p>
          <a:p>
            <a:r>
              <a:rPr lang="ru-RU" sz="2000" dirty="0" smtClean="0"/>
              <a:t>      Санкт-Петербурга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14" y="162151"/>
            <a:ext cx="1505599" cy="1027315"/>
          </a:xfrm>
          <a:prstGeom prst="rect">
            <a:avLst/>
          </a:prstGeom>
        </p:spPr>
      </p:pic>
      <p:sp>
        <p:nvSpPr>
          <p:cNvPr id="13" name="5-конечная звезда 12"/>
          <p:cNvSpPr/>
          <p:nvPr/>
        </p:nvSpPr>
        <p:spPr>
          <a:xfrm>
            <a:off x="631831" y="1335063"/>
            <a:ext cx="529959" cy="518746"/>
          </a:xfrm>
          <a:prstGeom prst="star5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668219" y="1378972"/>
            <a:ext cx="529959" cy="518746"/>
          </a:xfrm>
          <a:prstGeom prst="star5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21683" y="3139463"/>
            <a:ext cx="529959" cy="518746"/>
          </a:xfrm>
          <a:prstGeom prst="star5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558071" y="3183372"/>
            <a:ext cx="529959" cy="518746"/>
          </a:xfrm>
          <a:prstGeom prst="star5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8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338" y="656683"/>
            <a:ext cx="12001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НАШИ ДОСТИЖЕНИЯ ПО ИТОГАМ 2022/2023 УЧЕБНОГО ГОДА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3205" y="1406916"/>
            <a:ext cx="10955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ВСЕРОССИЙСКИЙ КОНКУРС ПРОФЕССИОНАЛЬНОГО МАСТЕРСТВА СРЕДИ ПЕДАГОГИЧЕСКИХ РАБОТНИКОВ, ОСУЩЕСТВЛЯЮЩИХ ОБУЧЕНИЕ ДЕТЕЙ ПО ДОПОЛНИТЕЛЬНЫМ ОБЩЕОБРАЗОВАТЕЛЬНЫМ ПРОГРАММАМ В ОБЛАСТИ ФИЗИЧЕСКОЙ КУЛЬТУРЫ И СПОРТА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ЛАУРЕАТ </a:t>
            </a:r>
            <a:r>
              <a:rPr lang="ru-RU" sz="2000" dirty="0"/>
              <a:t>- Михайлов Антон Викторович, </a:t>
            </a:r>
            <a:r>
              <a:rPr lang="ru-RU" sz="2000" dirty="0" smtClean="0"/>
              <a:t>педагог </a:t>
            </a:r>
            <a:r>
              <a:rPr lang="ru-RU" sz="2000" dirty="0"/>
              <a:t>дополнительного образования </a:t>
            </a:r>
            <a:r>
              <a:rPr lang="en-US" sz="2000" dirty="0" smtClean="0"/>
              <a:t>                                  </a:t>
            </a:r>
            <a:r>
              <a:rPr lang="ru-RU" sz="2000" dirty="0" smtClean="0"/>
              <a:t>ГБОУ </a:t>
            </a:r>
            <a:r>
              <a:rPr lang="ru-RU" sz="2000" dirty="0"/>
              <a:t>СОШ № 492 Фрунзенского района </a:t>
            </a:r>
            <a:r>
              <a:rPr lang="ru-RU" sz="2000" dirty="0" smtClean="0"/>
              <a:t>Санкт-Петербурга</a:t>
            </a:r>
            <a:endParaRPr lang="ru-RU" sz="2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9763" y="3174941"/>
            <a:ext cx="110695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РЕГИОНАЛЬНЫЙ МАРАФОН ПО ВЫЯВЛЕНИЮ ЛУЧШИХ ПРОЕКТОВ РЕГИОНАЛЬНЫХ РЕСУРСНЫХ ЦЕНТРОВ ФИЗКУЛЬТУРНО-СПОРТИВНОЙ НАПРАВЛЕННОСТИ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ЛАУРЕАТ </a:t>
            </a:r>
            <a:r>
              <a:rPr lang="ru-RU" sz="2000" dirty="0"/>
              <a:t>- Городской координационный центр по физкультурно-спортивной работе с образовательными организациями ГБНОУ «Балтийский берег»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14" y="162151"/>
            <a:ext cx="1505599" cy="1027315"/>
          </a:xfrm>
          <a:prstGeom prst="rect">
            <a:avLst/>
          </a:prstGeom>
        </p:spPr>
      </p:pic>
      <p:sp>
        <p:nvSpPr>
          <p:cNvPr id="16" name="5-конечная звезда 15"/>
          <p:cNvSpPr/>
          <p:nvPr/>
        </p:nvSpPr>
        <p:spPr>
          <a:xfrm>
            <a:off x="571507" y="1182620"/>
            <a:ext cx="529959" cy="518746"/>
          </a:xfrm>
          <a:prstGeom prst="star5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95307" y="3007582"/>
            <a:ext cx="529959" cy="518746"/>
          </a:xfrm>
          <a:prstGeom prst="star5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6320" y="4667862"/>
            <a:ext cx="110695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ВСЕРОССИЙСКИЙ СМОТР-КОНКУРС НА ЛУЧШУЮ ПОСТАНОВКУ ФИЗКУЛЬТУРНОЙ РАБОТЫ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         И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РАЗВИТИЕ МАССОВОГО СПОРТА СРЕДИ ШКОЛЬНЫХ СПОРТИВНЫХ КЛУБОВ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ПОБЕДИТЕЛИ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ШСК «</a:t>
            </a:r>
            <a:r>
              <a:rPr lang="ru-RU" sz="2000" dirty="0" err="1"/>
              <a:t>Камелот</a:t>
            </a:r>
            <a:r>
              <a:rPr lang="ru-RU" sz="2000" dirty="0"/>
              <a:t>» ГБОУ СОШ N213 Фрунзенского района Санкт-Петербурга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Михайлова Александра Алексеевна, руководитель ОДОД (ШСК "Палестра") ГБОУ СОШ N322 Фрунзенского района Санкт-Петербурга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98240" y="4470033"/>
            <a:ext cx="529959" cy="518746"/>
          </a:xfrm>
          <a:prstGeom prst="star5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04930" y="1230193"/>
            <a:ext cx="529959" cy="518746"/>
          </a:xfrm>
          <a:prstGeom prst="star5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31695" y="3060283"/>
            <a:ext cx="529959" cy="518746"/>
          </a:xfrm>
          <a:prstGeom prst="star5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48059" y="4506171"/>
            <a:ext cx="529959" cy="518746"/>
          </a:xfrm>
          <a:prstGeom prst="star5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9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889" y="489795"/>
            <a:ext cx="120015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РЕГИОНАЛЬНОЕ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ПЕРВЕНСТВО ПО КРАЕВЕДЧЕСКОМУ ОРИЕНТИРОВАНИЮ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«МОЙ ГОРОД – САНКТ-ПЕТЕРБУРГ»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СРЕДИ ОБУЧАЮЩИХСЯ ОБРАЗОВАТЕЛЬНЫХ ОРГАНИЗАЦИЙ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14" y="162151"/>
            <a:ext cx="1505599" cy="1027315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 txBox="1">
            <a:spLocks/>
          </p:cNvSpPr>
          <p:nvPr/>
        </p:nvSpPr>
        <p:spPr bwMode="ltGray">
          <a:xfrm>
            <a:off x="2154289" y="1544038"/>
            <a:ext cx="7876699" cy="63275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b="1" dirty="0">
                <a:solidFill>
                  <a:srgbClr val="002060"/>
                </a:solidFill>
              </a:rPr>
              <a:t>Группа «А»: </a:t>
            </a:r>
            <a:r>
              <a:rPr lang="ru-RU" sz="1800" dirty="0">
                <a:solidFill>
                  <a:srgbClr val="002060"/>
                </a:solidFill>
              </a:rPr>
              <a:t>8-9 классы  </a:t>
            </a:r>
            <a:r>
              <a:rPr lang="ru-RU" sz="1800" b="1" dirty="0">
                <a:solidFill>
                  <a:srgbClr val="002060"/>
                </a:solidFill>
              </a:rPr>
              <a:t>Группа «В»: </a:t>
            </a:r>
            <a:r>
              <a:rPr lang="ru-RU" sz="1800" dirty="0">
                <a:solidFill>
                  <a:srgbClr val="002060"/>
                </a:solidFill>
              </a:rPr>
              <a:t>5-7 классы  </a:t>
            </a:r>
            <a:r>
              <a:rPr lang="ru-RU" sz="1800" b="1" dirty="0">
                <a:solidFill>
                  <a:srgbClr val="002060"/>
                </a:solidFill>
              </a:rPr>
              <a:t>Группа «С»: </a:t>
            </a:r>
            <a:r>
              <a:rPr lang="ru-RU" sz="1800" dirty="0">
                <a:solidFill>
                  <a:srgbClr val="002060"/>
                </a:solidFill>
              </a:rPr>
              <a:t>1-4 классы</a:t>
            </a:r>
          </a:p>
        </p:txBody>
      </p:sp>
      <p:pic>
        <p:nvPicPr>
          <p:cNvPr id="14" name="Рисунок 13" descr="Значок галочки">
            <a:extLst>
              <a:ext uri="{FF2B5EF4-FFF2-40B4-BE49-F238E27FC236}">
                <a16:creationId xmlns:a16="http://schemas.microsoft.com/office/drawing/2014/main" id="{2BB6FD49-92B0-4DC9-AC1D-17947DECCC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335957" y="3535072"/>
            <a:ext cx="576000" cy="576000"/>
          </a:xfrm>
          <a:prstGeom prst="rect">
            <a:avLst/>
          </a:prstGeom>
        </p:spPr>
      </p:pic>
      <p:pic>
        <p:nvPicPr>
          <p:cNvPr id="15" name="Рисунок 14" descr="Значок галочки">
            <a:extLst>
              <a:ext uri="{FF2B5EF4-FFF2-40B4-BE49-F238E27FC236}">
                <a16:creationId xmlns:a16="http://schemas.microsoft.com/office/drawing/2014/main" id="{B35AF671-FB05-4C5C-AD79-E7C03FDFC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578289" y="1500078"/>
            <a:ext cx="576000" cy="576001"/>
          </a:xfrm>
          <a:prstGeom prst="rect">
            <a:avLst/>
          </a:prstGeom>
        </p:spPr>
      </p:pic>
      <p:sp>
        <p:nvSpPr>
          <p:cNvPr id="17" name="Текст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 txBox="1">
            <a:spLocks/>
          </p:cNvSpPr>
          <p:nvPr/>
        </p:nvSpPr>
        <p:spPr bwMode="ltGray">
          <a:xfrm>
            <a:off x="4639226" y="2168001"/>
            <a:ext cx="6702852" cy="195835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en-US" sz="1800" b="1" spc="-15" dirty="0">
                <a:solidFill>
                  <a:srgbClr val="002060"/>
                </a:solidFill>
                <a:cs typeface="Arial"/>
              </a:rPr>
              <a:t>I </a:t>
            </a:r>
            <a:r>
              <a:rPr lang="ru-RU" sz="1800" b="1" spc="-15" dirty="0">
                <a:solidFill>
                  <a:srgbClr val="002060"/>
                </a:solidFill>
                <a:cs typeface="Arial"/>
              </a:rPr>
              <a:t>этап – </a:t>
            </a:r>
            <a:r>
              <a:rPr lang="ru-RU" sz="1800" b="1" spc="-15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27 сентября-31 октября 2023 года</a:t>
            </a:r>
            <a:r>
              <a:rPr lang="ru-RU" sz="1800" b="1" spc="-15" dirty="0">
                <a:solidFill>
                  <a:srgbClr val="002060"/>
                </a:solidFill>
                <a:cs typeface="Arial"/>
              </a:rPr>
              <a:t> – 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spc="-15" dirty="0">
                <a:solidFill>
                  <a:srgbClr val="002060"/>
                </a:solidFill>
                <a:cs typeface="Arial"/>
              </a:rPr>
              <a:t>«</a:t>
            </a:r>
            <a:r>
              <a:rPr lang="ru-RU" sz="1800" spc="-15" dirty="0" err="1">
                <a:solidFill>
                  <a:srgbClr val="002060"/>
                </a:solidFill>
                <a:cs typeface="Arial"/>
              </a:rPr>
              <a:t>Дудергофские</a:t>
            </a:r>
            <a:r>
              <a:rPr lang="ru-RU" sz="1800" spc="-15" dirty="0">
                <a:solidFill>
                  <a:srgbClr val="002060"/>
                </a:solidFill>
                <a:cs typeface="Arial"/>
              </a:rPr>
              <a:t> высоты – памятник природы и истории»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en-US" sz="1800" b="1" spc="-15" dirty="0">
                <a:solidFill>
                  <a:srgbClr val="002060"/>
                </a:solidFill>
                <a:cs typeface="Arial"/>
              </a:rPr>
              <a:t>II </a:t>
            </a:r>
            <a:r>
              <a:rPr lang="ru-RU" sz="1800" b="1" spc="-15" dirty="0">
                <a:solidFill>
                  <a:srgbClr val="002060"/>
                </a:solidFill>
                <a:cs typeface="Arial"/>
              </a:rPr>
              <a:t>этап – </a:t>
            </a:r>
            <a:r>
              <a:rPr lang="ru-RU" sz="1800" b="1" spc="-15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январь-февраль</a:t>
            </a:r>
            <a:r>
              <a:rPr lang="ru-RU" sz="1800" b="1" spc="-15" dirty="0">
                <a:solidFill>
                  <a:srgbClr val="002060"/>
                </a:solidFill>
                <a:cs typeface="Arial"/>
              </a:rPr>
              <a:t> </a:t>
            </a:r>
            <a:r>
              <a:rPr lang="ru-RU" sz="1800" b="1" spc="-15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2024 года </a:t>
            </a:r>
            <a:r>
              <a:rPr lang="ru-RU" sz="1800" b="1" spc="-15" dirty="0">
                <a:solidFill>
                  <a:srgbClr val="002060"/>
                </a:solidFill>
                <a:cs typeface="Arial"/>
              </a:rPr>
              <a:t>– </a:t>
            </a:r>
            <a:r>
              <a:rPr lang="ru-RU" sz="1800" spc="-15" dirty="0">
                <a:solidFill>
                  <a:srgbClr val="002060"/>
                </a:solidFill>
                <a:cs typeface="Arial"/>
              </a:rPr>
              <a:t>«Сокровища Эрмитажа»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en-US" sz="1800" b="1" spc="-15" dirty="0">
                <a:solidFill>
                  <a:srgbClr val="002060"/>
                </a:solidFill>
                <a:cs typeface="Arial"/>
              </a:rPr>
              <a:t>III </a:t>
            </a:r>
            <a:r>
              <a:rPr lang="ru-RU" sz="1800" b="1" spc="-15" dirty="0">
                <a:solidFill>
                  <a:srgbClr val="002060"/>
                </a:solidFill>
                <a:cs typeface="Arial"/>
              </a:rPr>
              <a:t>этап – </a:t>
            </a:r>
            <a:r>
              <a:rPr lang="ru-RU" sz="1800" b="1" spc="-15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апрель-май</a:t>
            </a:r>
            <a:r>
              <a:rPr lang="ru-RU" sz="1800" b="1" spc="-15" dirty="0">
                <a:solidFill>
                  <a:srgbClr val="002060"/>
                </a:solidFill>
                <a:cs typeface="Arial"/>
              </a:rPr>
              <a:t> </a:t>
            </a:r>
            <a:r>
              <a:rPr lang="ru-RU" sz="1800" b="1" spc="-15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2024 года </a:t>
            </a:r>
            <a:r>
              <a:rPr lang="ru-RU" sz="1800" b="1" spc="-15" dirty="0">
                <a:solidFill>
                  <a:srgbClr val="002060"/>
                </a:solidFill>
                <a:cs typeface="Arial"/>
              </a:rPr>
              <a:t>– </a:t>
            </a:r>
            <a:r>
              <a:rPr lang="ru-RU" sz="1800" spc="-15" dirty="0">
                <a:solidFill>
                  <a:srgbClr val="002060"/>
                </a:solidFill>
                <a:cs typeface="Arial"/>
              </a:rPr>
              <a:t>«</a:t>
            </a:r>
            <a:r>
              <a:rPr lang="ru-RU" sz="1800" spc="-15" dirty="0" err="1">
                <a:solidFill>
                  <a:srgbClr val="002060"/>
                </a:solidFill>
                <a:cs typeface="Arial"/>
              </a:rPr>
              <a:t>Екатерингоф</a:t>
            </a:r>
            <a:r>
              <a:rPr lang="ru-RU" sz="1800" spc="-15" dirty="0">
                <a:solidFill>
                  <a:srgbClr val="002060"/>
                </a:solidFill>
                <a:cs typeface="Arial"/>
              </a:rPr>
              <a:t> – Петра творенье»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b="1" spc="-15" dirty="0">
                <a:solidFill>
                  <a:srgbClr val="002060"/>
                </a:solidFill>
                <a:cs typeface="Arial"/>
              </a:rPr>
              <a:t>Финальный этап – </a:t>
            </a:r>
            <a:r>
              <a:rPr lang="ru-RU" sz="1800" b="1" spc="-15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май</a:t>
            </a:r>
            <a:r>
              <a:rPr lang="ru-RU" sz="1800" b="1" spc="-15" dirty="0">
                <a:solidFill>
                  <a:srgbClr val="002060"/>
                </a:solidFill>
                <a:cs typeface="Arial"/>
              </a:rPr>
              <a:t> </a:t>
            </a:r>
            <a:r>
              <a:rPr lang="ru-RU" sz="1800" b="1" spc="-15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2024 года </a:t>
            </a:r>
            <a:r>
              <a:rPr lang="ru-RU" sz="1800" b="1" spc="-15" dirty="0">
                <a:solidFill>
                  <a:srgbClr val="002060"/>
                </a:solidFill>
                <a:cs typeface="Arial"/>
              </a:rPr>
              <a:t>– </a:t>
            </a:r>
            <a:r>
              <a:rPr lang="ru-RU" sz="1800" spc="-15" dirty="0">
                <a:solidFill>
                  <a:srgbClr val="002060"/>
                </a:solidFill>
                <a:cs typeface="Arial"/>
              </a:rPr>
              <a:t>«Конкурс капитанов» 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3419777" y="3976102"/>
            <a:ext cx="8414239" cy="2474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</a:rPr>
              <a:t>Фото-ориентирование: выбор фотографий объектов, сделанных в контрольных точках</a:t>
            </a:r>
          </a:p>
          <a:p>
            <a:pPr marL="285750" indent="-285750"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dirty="0" err="1">
                <a:solidFill>
                  <a:srgbClr val="002060"/>
                </a:solidFill>
              </a:rPr>
              <a:t>Трейл</a:t>
            </a:r>
            <a:r>
              <a:rPr lang="ru-RU" sz="1800" dirty="0">
                <a:solidFill>
                  <a:srgbClr val="002060"/>
                </a:solidFill>
              </a:rPr>
              <a:t>-ориентирование: выбор контрольных точек на местности, соответствующих спортивной карте и легенде</a:t>
            </a:r>
          </a:p>
          <a:p>
            <a:pPr marL="285750" indent="-285750"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</a:rPr>
              <a:t>Вопросы, связанные с историческими памятниками, находящимися в районе прохождения маршрута</a:t>
            </a:r>
          </a:p>
          <a:p>
            <a:pPr marL="285750" indent="-285750"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</a:rPr>
              <a:t>Вопросы, связанные с природными объектами, находящимися на маршруте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9"/>
          <a:stretch/>
        </p:blipFill>
        <p:spPr bwMode="auto">
          <a:xfrm>
            <a:off x="393978" y="2192243"/>
            <a:ext cx="2810518" cy="1650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2" descr="C:\Users\Полина\Downloads\55bf3682ae42f138a54ca6f68b58dcf9_peshkom_po_gorodu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7" y="4111072"/>
            <a:ext cx="2810519" cy="2107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Рисунок 22" descr="Значок галочки">
            <a:extLst>
              <a:ext uri="{FF2B5EF4-FFF2-40B4-BE49-F238E27FC236}">
                <a16:creationId xmlns:a16="http://schemas.microsoft.com/office/drawing/2014/main" id="{2BB6FD49-92B0-4DC9-AC1D-17947DECCC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043419" y="2016441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2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889" y="252404"/>
            <a:ext cx="12001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РЕГИОНАЛЬНЫЙ ЭТАП ФИНАЛЬНОГО МЕРОПРИЯТИЯ </a:t>
            </a:r>
          </a:p>
          <a:p>
            <a:pPr algn="ctr"/>
            <a:r>
              <a:rPr lang="ru-RU" b="1" dirty="0" smtClean="0"/>
              <a:t>«ВСЕРОССИЙСКИЕ ИГРЫ ПО ОРИЕНТИРОВАНИЮ «ТОЧНЫЙ АЗИМУТ» </a:t>
            </a:r>
          </a:p>
          <a:p>
            <a:pPr algn="ctr"/>
            <a:r>
              <a:rPr lang="ru-RU" b="1" dirty="0" smtClean="0"/>
              <a:t>СРЕДИ ОБУЧАЮЩИХСЯ ОБРАЗОВАТЕЛЬНЫХ ОРГАНИЗАЦИЙ» </a:t>
            </a:r>
          </a:p>
          <a:p>
            <a:pPr algn="ctr"/>
            <a:r>
              <a:rPr lang="ru-RU" b="1" dirty="0" smtClean="0"/>
              <a:t>ВСЕРОССИЙСКОГО ФЕСТИВАЛЯ СРЕДИ ОБУЧАЮЩИХСЯ, ОБУЧАЮЩИХСЯ </a:t>
            </a:r>
          </a:p>
          <a:p>
            <a:pPr algn="ctr"/>
            <a:r>
              <a:rPr lang="ru-RU" b="1" dirty="0" smtClean="0"/>
              <a:t>С ОГРАНИЧЕННЫМИ ВОЗМОЖНОСТЯМИ ЗДОРОВЬЯ И ИНВАЛИДОВ ПО ОРИЕНТИРОВАНИЮ НА МЕСТНОСТИ </a:t>
            </a: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14" y="162151"/>
            <a:ext cx="1505599" cy="1027315"/>
          </a:xfrm>
          <a:prstGeom prst="rect">
            <a:avLst/>
          </a:prstGeom>
        </p:spPr>
      </p:pic>
      <p:pic>
        <p:nvPicPr>
          <p:cNvPr id="22" name="Picture 4" descr="https://sun9-6.userapi.com/impg/zvXg3ePaRgz9wSjHrT7960dLAUZoyQ0R9SqTSw/wqrQttruPb8.jpg?size=1280x612&amp;quality=96&amp;sign=36f48a8ff0670aafcf6503e26d062ae6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15273" r="34623" b="13612"/>
          <a:stretch/>
        </p:blipFill>
        <p:spPr bwMode="auto">
          <a:xfrm>
            <a:off x="356638" y="4905401"/>
            <a:ext cx="2852554" cy="1742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" name="Picture 18" descr="https://sun9-79.userapi.com/impg/S9Xl7dy4ERi8xpwnUKs3AB7mfiaUfHMn2RGZaA/6yvtySC6Y1k.jpg?size=1472x1472&amp;quality=96&amp;sign=50529261a499b02d0aae3b6c3174327e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8" y="1763200"/>
            <a:ext cx="2921843" cy="292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DBE1E2A-848A-4BEA-8818-3666B5FDEF27}"/>
              </a:ext>
            </a:extLst>
          </p:cNvPr>
          <p:cNvSpPr/>
          <p:nvPr/>
        </p:nvSpPr>
        <p:spPr>
          <a:xfrm>
            <a:off x="6460519" y="2178688"/>
            <a:ext cx="533094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</a:rPr>
              <a:t>  24 октября 2023 года 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</a:rPr>
              <a:t>10.00 до 20.00 (МСК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)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</a:rPr>
              <a:t>в дистанционном формате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DBE1E2A-848A-4BEA-8818-3666B5FDEF27}"/>
              </a:ext>
            </a:extLst>
          </p:cNvPr>
          <p:cNvSpPr/>
          <p:nvPr/>
        </p:nvSpPr>
        <p:spPr>
          <a:xfrm>
            <a:off x="6460519" y="3276786"/>
            <a:ext cx="533094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16 октября 2023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года с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10.00 (МСК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до 12.00 (МСК) 23 октября 2023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C924C5-1578-4C78-B69C-E38DF29A20C8}"/>
              </a:ext>
            </a:extLst>
          </p:cNvPr>
          <p:cNvSpPr/>
          <p:nvPr/>
        </p:nvSpPr>
        <p:spPr>
          <a:xfrm>
            <a:off x="5082904" y="4345497"/>
            <a:ext cx="275523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Программа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DBE1E2A-848A-4BEA-8818-3666B5FDEF27}"/>
              </a:ext>
            </a:extLst>
          </p:cNvPr>
          <p:cNvSpPr/>
          <p:nvPr/>
        </p:nvSpPr>
        <p:spPr>
          <a:xfrm>
            <a:off x="4089666" y="4899495"/>
            <a:ext cx="655772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16 октября 2023 года </a:t>
            </a:r>
            <a:r>
              <a:rPr lang="ru-RU" dirty="0" smtClean="0"/>
              <a:t>10:00 – </a:t>
            </a:r>
            <a:r>
              <a:rPr lang="ru-RU" dirty="0"/>
              <a:t>начало приема </a:t>
            </a:r>
            <a:r>
              <a:rPr lang="ru-RU" dirty="0" smtClean="0"/>
              <a:t>заявок</a:t>
            </a:r>
            <a:endParaRPr lang="ru-RU" dirty="0"/>
          </a:p>
          <a:p>
            <a:r>
              <a:rPr lang="ru-RU" dirty="0"/>
              <a:t>23 октября 2023 года </a:t>
            </a:r>
            <a:r>
              <a:rPr lang="ru-RU" dirty="0" smtClean="0"/>
              <a:t>12.00 </a:t>
            </a:r>
            <a:r>
              <a:rPr lang="ru-RU" dirty="0"/>
              <a:t>– окончание приема </a:t>
            </a:r>
            <a:r>
              <a:rPr lang="ru-RU" dirty="0" smtClean="0"/>
              <a:t>заявок</a:t>
            </a:r>
            <a:endParaRPr lang="ru-RU" dirty="0"/>
          </a:p>
          <a:p>
            <a:r>
              <a:rPr lang="ru-RU" dirty="0"/>
              <a:t>23 октября 2023 года до </a:t>
            </a:r>
            <a:r>
              <a:rPr lang="ru-RU" dirty="0" smtClean="0"/>
              <a:t>18.00 </a:t>
            </a:r>
            <a:r>
              <a:rPr lang="ru-RU" dirty="0"/>
              <a:t>– рассылка стартовых </a:t>
            </a:r>
            <a:r>
              <a:rPr lang="ru-RU" dirty="0" smtClean="0"/>
              <a:t>протоколов</a:t>
            </a:r>
            <a:endParaRPr lang="ru-RU" dirty="0"/>
          </a:p>
          <a:p>
            <a:r>
              <a:rPr lang="ru-RU" dirty="0"/>
              <a:t>24 октября 2023 года </a:t>
            </a:r>
            <a:r>
              <a:rPr lang="ru-RU" dirty="0" smtClean="0"/>
              <a:t>10.00 – </a:t>
            </a:r>
            <a:r>
              <a:rPr lang="ru-RU" dirty="0"/>
              <a:t>открытие Яндекс-формы </a:t>
            </a:r>
            <a:r>
              <a:rPr lang="ru-RU" dirty="0" smtClean="0"/>
              <a:t>трассы</a:t>
            </a:r>
            <a:endParaRPr lang="ru-RU" dirty="0"/>
          </a:p>
          <a:p>
            <a:r>
              <a:rPr lang="ru-RU" dirty="0"/>
              <a:t>24 октября 2023 года </a:t>
            </a:r>
            <a:r>
              <a:rPr lang="ru-RU" dirty="0" smtClean="0"/>
              <a:t>18:00 </a:t>
            </a:r>
            <a:r>
              <a:rPr lang="ru-RU" dirty="0"/>
              <a:t>– закрытие Яндекс-формы </a:t>
            </a:r>
            <a:r>
              <a:rPr lang="ru-RU" dirty="0" smtClean="0"/>
              <a:t>трассы</a:t>
            </a:r>
            <a:endParaRPr lang="ru-RU" dirty="0"/>
          </a:p>
          <a:p>
            <a:r>
              <a:rPr lang="ru-RU" dirty="0"/>
              <a:t>до 28 октября 2023 года – публикация результатов и решений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6C924C5-1578-4C78-B69C-E38DF29A20C8}"/>
              </a:ext>
            </a:extLst>
          </p:cNvPr>
          <p:cNvSpPr/>
          <p:nvPr/>
        </p:nvSpPr>
        <p:spPr>
          <a:xfrm>
            <a:off x="4239135" y="3430674"/>
            <a:ext cx="275523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Заявки на участие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6C924C5-1578-4C78-B69C-E38DF29A20C8}"/>
              </a:ext>
            </a:extLst>
          </p:cNvPr>
          <p:cNvSpPr/>
          <p:nvPr/>
        </p:nvSpPr>
        <p:spPr>
          <a:xfrm>
            <a:off x="3583822" y="2178688"/>
            <a:ext cx="275523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Время и место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проведения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1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889" y="489795"/>
            <a:ext cx="12001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ПЕРВЕНСТВО САНКТ-ПЕТЕРБУРГА ПО ЛАЗЕРТАГУ </a:t>
            </a:r>
            <a:b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СРЕДИ ОБУЧАЮЩИХСЯ ОБРАЗОВАТЕЛЬНЫХ ОРГАНИЗАЦИЙ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14" y="162151"/>
            <a:ext cx="1505599" cy="10273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D8DFC9-E679-43B6-94BA-67756E397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8" y="1473704"/>
            <a:ext cx="4105351" cy="2736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223773" y="4381112"/>
            <a:ext cx="4138938" cy="195812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2200" b="1" dirty="0">
                <a:solidFill>
                  <a:srgbClr val="FF0000"/>
                </a:solidFill>
              </a:rPr>
              <a:t>18 ноября 2023 года</a:t>
            </a:r>
          </a:p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Место проведения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ГБОУ СОШ № 303            имени Фридриха Шиллера                     Фрунзенского района                                   Санкт-Петербурга,                               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ул. Турку, д. 29, корп. 2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 txBox="1">
            <a:spLocks/>
          </p:cNvSpPr>
          <p:nvPr/>
        </p:nvSpPr>
        <p:spPr bwMode="ltGray">
          <a:xfrm>
            <a:off x="4740388" y="1972460"/>
            <a:ext cx="7098017" cy="1473301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4 человека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Команды: </a:t>
            </a:r>
            <a:r>
              <a:rPr lang="ru-RU" sz="1800" dirty="0">
                <a:solidFill>
                  <a:srgbClr val="002060"/>
                </a:solidFill>
              </a:rPr>
              <a:t>смешанная, девочки, </a:t>
            </a:r>
            <a:r>
              <a:rPr lang="ru-RU" sz="1800" dirty="0" smtClean="0">
                <a:solidFill>
                  <a:srgbClr val="002060"/>
                </a:solidFill>
              </a:rPr>
              <a:t>мальчики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1800" spc="-15" dirty="0" smtClean="0">
                <a:solidFill>
                  <a:srgbClr val="002060"/>
                </a:solidFill>
                <a:cs typeface="Arial"/>
              </a:rPr>
              <a:t>Возраст: младшая – 9-11 лет, средняя – 12-15 лет, старшая – 16-18 лет</a:t>
            </a:r>
            <a:endParaRPr lang="ru-RU" sz="1800" spc="-15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4740396" y="4210605"/>
            <a:ext cx="6286147" cy="1212469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</a:rPr>
              <a:t>Этап «Обучение» 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i="1" spc="-15" dirty="0" smtClean="0">
                <a:solidFill>
                  <a:srgbClr val="002060"/>
                </a:solidFill>
                <a:cs typeface="Arial"/>
              </a:rPr>
              <a:t>Вид соревнования «Лазерный биатлон»</a:t>
            </a:r>
            <a:endParaRPr lang="ru-RU" sz="1800" i="1" spc="-15" dirty="0">
              <a:solidFill>
                <a:srgbClr val="002060"/>
              </a:solidFill>
              <a:cs typeface="Arial"/>
            </a:endParaRP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i="1" spc="-15" dirty="0">
                <a:solidFill>
                  <a:srgbClr val="002060"/>
                </a:solidFill>
                <a:cs typeface="Arial"/>
              </a:rPr>
              <a:t>Вид соревнования </a:t>
            </a:r>
            <a:r>
              <a:rPr lang="ru-RU" sz="1800" i="1" spc="-15" dirty="0" smtClean="0">
                <a:solidFill>
                  <a:srgbClr val="002060"/>
                </a:solidFill>
                <a:cs typeface="Arial"/>
              </a:rPr>
              <a:t>«Биатлон без остановки»</a:t>
            </a:r>
            <a:endParaRPr lang="ru-RU" sz="1800" i="1" spc="-15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5046354" y="3776603"/>
            <a:ext cx="3630672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ПРОГРАММА ПЕРВЕНСТВА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47842" y="5657918"/>
            <a:ext cx="6779859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Приём </a:t>
            </a:r>
            <a:r>
              <a:rPr lang="ru-RU" b="1" dirty="0">
                <a:solidFill>
                  <a:srgbClr val="FF0000"/>
                </a:solidFill>
              </a:rPr>
              <a:t>заявок </a:t>
            </a:r>
            <a:r>
              <a:rPr lang="ru-RU" b="1" dirty="0" smtClean="0">
                <a:solidFill>
                  <a:srgbClr val="FF0000"/>
                </a:solidFill>
              </a:rPr>
              <a:t>- через ЯНДЕКС-форму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Время открытия </a:t>
            </a:r>
            <a:r>
              <a:rPr lang="ru-RU" dirty="0" smtClean="0">
                <a:solidFill>
                  <a:srgbClr val="002060"/>
                </a:solidFill>
              </a:rPr>
              <a:t>ЯНДЕКС-формы </a:t>
            </a:r>
            <a:r>
              <a:rPr lang="ru-RU" b="1" dirty="0">
                <a:solidFill>
                  <a:srgbClr val="002060"/>
                </a:solidFill>
              </a:rPr>
              <a:t>8</a:t>
            </a:r>
            <a:r>
              <a:rPr lang="ru-RU" b="1" dirty="0" smtClean="0">
                <a:solidFill>
                  <a:srgbClr val="002060"/>
                </a:solidFill>
              </a:rPr>
              <a:t> ноября 2023 года с 10.00 (МСК)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5046354" y="1542996"/>
            <a:ext cx="3630672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СОСТАВ КОМАНДЫ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3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37" y="489795"/>
            <a:ext cx="120015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ПЕРВЕНСТВО «СПОРТ ДЛЯ ВСЕХ»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СРЕДИ ОБУЧАЮЩИХСЯ ОБРАЗОВАТЕЛЬНЫХ УЧРЕЖДЕНИЙ САНКТ-ПЕТЕРБУРГА 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(ДЛЯ ОБУЧАЮЩИХСЯ С РАЗЛИЧНЫМИ ВОЗМОЖНОСТЯМИ ЗДОРОВЬЯ)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14" y="162151"/>
            <a:ext cx="1505599" cy="10273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D8DFC9-E679-43B6-94BA-67756E397A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05" y="4429001"/>
            <a:ext cx="2669841" cy="205647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4954512" y="4451639"/>
            <a:ext cx="6664717" cy="20112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Группа </a:t>
            </a: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«А»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: учащиеся с нарушением слуха/речи</a:t>
            </a:r>
            <a:endParaRPr lang="ru-RU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Г</a:t>
            </a:r>
            <a:r>
              <a:rPr lang="ru-RU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руппа </a:t>
            </a: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«В»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: учащиеся с ЗПР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Г</a:t>
            </a:r>
            <a:r>
              <a:rPr lang="ru-RU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руппа </a:t>
            </a: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«С»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: учащиеся с нарушениями зрения 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Г</a:t>
            </a:r>
            <a:r>
              <a:rPr lang="ru-RU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руппа </a:t>
            </a: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«D»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: учащиеся с нарушением ПОДА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Г</a:t>
            </a:r>
            <a:r>
              <a:rPr lang="ru-RU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руппа </a:t>
            </a: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«Е»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: учащиеся с интеллектуальными нарушениями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Г</a:t>
            </a:r>
            <a:r>
              <a:rPr lang="ru-RU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руппа </a:t>
            </a: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«О»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: учащиеся с различными возможностями здоровья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6293D-9EF5-4E89-8EB1-1839567D02EC}"/>
              </a:ext>
            </a:extLst>
          </p:cNvPr>
          <p:cNvSpPr txBox="1"/>
          <p:nvPr/>
        </p:nvSpPr>
        <p:spPr>
          <a:xfrm>
            <a:off x="319805" y="3923953"/>
            <a:ext cx="41214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Обучающиеся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2010-2013 г.р.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5" y="1654870"/>
            <a:ext cx="2071004" cy="20710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28" y="4429001"/>
            <a:ext cx="1370984" cy="20564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48" y="1654870"/>
            <a:ext cx="1380669" cy="2071004"/>
          </a:xfrm>
          <a:prstGeom prst="rect">
            <a:avLst/>
          </a:prstGeom>
        </p:spPr>
      </p:pic>
      <p:sp>
        <p:nvSpPr>
          <p:cNvPr id="11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4909428" y="2147609"/>
            <a:ext cx="6842806" cy="228139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Спортивное ориентирование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ru-RU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трейл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-ориентирование)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600" i="1" spc="-1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Дистанционный этап – </a:t>
            </a:r>
            <a:r>
              <a:rPr lang="ru-RU" sz="1600" b="1" i="1" spc="-15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28 ноября 2023 года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600" i="1" spc="-1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Очный этап – </a:t>
            </a:r>
            <a:r>
              <a:rPr lang="ru-RU" sz="1600" b="1" i="1" spc="-15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апрель-май 2024 года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b="1" i="1" spc="-1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Гребля-</a:t>
            </a:r>
            <a:r>
              <a:rPr lang="ru-RU" sz="1800" b="1" i="1" spc="-15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индор</a:t>
            </a:r>
            <a:r>
              <a:rPr lang="ru-RU" sz="1800" i="1" spc="-1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i="1" spc="-1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– </a:t>
            </a:r>
            <a:r>
              <a:rPr lang="ru-RU" sz="1600" b="1" i="1" spc="-15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январь-февраль 2024 года</a:t>
            </a:r>
            <a:endParaRPr lang="ru-RU" sz="1800" b="1" i="1" spc="-15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b="1" i="1" spc="-15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Бочче</a:t>
            </a:r>
            <a:r>
              <a:rPr lang="ru-RU" sz="1600" i="1" spc="-1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- </a:t>
            </a:r>
            <a:r>
              <a:rPr lang="ru-RU" sz="1600" b="1" i="1" spc="-15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апрель-май 2024 года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b="1" i="1" spc="-1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Мини-гольф</a:t>
            </a:r>
            <a:r>
              <a:rPr lang="ru-RU" sz="1600" i="1" spc="-1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– </a:t>
            </a:r>
            <a:r>
              <a:rPr lang="ru-RU" sz="1600" b="1" i="1" spc="-15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март-апрель 2024 года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6604540" y="1690012"/>
            <a:ext cx="3630672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ПРОГРАММА 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8868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05" y="489795"/>
            <a:ext cx="12001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РЕГИОНАЛЬНЫЙ ТВОРЧЕСКИЙ КОНКУРС «СПОРТИВНЫЙ РЕПОРТЕР»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14" y="162151"/>
            <a:ext cx="1505599" cy="10273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698" y1="21848" x2="57967" y2="35924"/>
                        <a14:foregroundMark x1="54945" y1="15836" x2="60989" y2="37977"/>
                        <a14:foregroundMark x1="29396" y1="58504" x2="35989" y2="67155"/>
                        <a14:foregroundMark x1="43132" y1="48827" x2="57005" y2="75660"/>
                        <a14:foregroundMark x1="38049" y1="68182" x2="70330" y2="77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853" y="982878"/>
            <a:ext cx="2272897" cy="2129280"/>
          </a:xfrm>
          <a:prstGeom prst="rect">
            <a:avLst/>
          </a:prstGeom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 txBox="1">
            <a:spLocks/>
          </p:cNvSpPr>
          <p:nvPr/>
        </p:nvSpPr>
        <p:spPr bwMode="ltGray">
          <a:xfrm>
            <a:off x="2334543" y="1670697"/>
            <a:ext cx="3904032" cy="106203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 Младший возраст: </a:t>
            </a:r>
            <a:r>
              <a:rPr lang="ru-RU" sz="2000" dirty="0" smtClean="0">
                <a:solidFill>
                  <a:srgbClr val="002060"/>
                </a:solidFill>
              </a:rPr>
              <a:t>1-4 классы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 Средний возраст: </a:t>
            </a:r>
            <a:r>
              <a:rPr lang="ru-RU" sz="2000" dirty="0" smtClean="0">
                <a:solidFill>
                  <a:srgbClr val="002060"/>
                </a:solidFill>
              </a:rPr>
              <a:t>5-7 классы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 Старший возраст: </a:t>
            </a:r>
            <a:r>
              <a:rPr lang="ru-RU" sz="2000" dirty="0" smtClean="0">
                <a:solidFill>
                  <a:srgbClr val="002060"/>
                </a:solidFill>
              </a:rPr>
              <a:t>8-11 классы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281358" y="5301649"/>
            <a:ext cx="7586721" cy="114866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Районный </a:t>
            </a:r>
            <a:r>
              <a:rPr lang="ru-RU" sz="2000" b="1" dirty="0">
                <a:solidFill>
                  <a:srgbClr val="002060"/>
                </a:solidFill>
              </a:rPr>
              <a:t>этап </a:t>
            </a:r>
            <a:r>
              <a:rPr lang="ru-RU" sz="2000" b="1" dirty="0" smtClean="0">
                <a:solidFill>
                  <a:srgbClr val="002060"/>
                </a:solidFill>
              </a:rPr>
              <a:t>-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октября – 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</a:rPr>
              <a:t>20 декабря 2023 </a:t>
            </a: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</a:rPr>
              <a:t>года</a:t>
            </a:r>
            <a:endParaRPr lang="ru-RU" sz="2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 Заочный </a:t>
            </a:r>
            <a:r>
              <a:rPr lang="ru-RU" sz="2000" b="1" dirty="0">
                <a:solidFill>
                  <a:srgbClr val="002060"/>
                </a:solidFill>
              </a:rPr>
              <a:t>отборочный </a:t>
            </a:r>
            <a:r>
              <a:rPr lang="ru-RU" sz="2000" b="1" dirty="0" smtClean="0">
                <a:solidFill>
                  <a:srgbClr val="002060"/>
                </a:solidFill>
              </a:rPr>
              <a:t>этап - 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</a:rPr>
              <a:t>25 января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– 28 февраля 2024 года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2000" b="1" i="1" spc="-15" dirty="0">
                <a:solidFill>
                  <a:schemeClr val="tx2"/>
                </a:solidFill>
                <a:cs typeface="Arial"/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Очный финальный </a:t>
            </a:r>
            <a:r>
              <a:rPr lang="ru-RU" sz="2000" b="1" dirty="0" smtClean="0">
                <a:solidFill>
                  <a:srgbClr val="002060"/>
                </a:solidFill>
              </a:rPr>
              <a:t>этап </a:t>
            </a:r>
            <a:r>
              <a:rPr lang="ru-RU" sz="2000" b="1" dirty="0" smtClean="0">
                <a:solidFill>
                  <a:schemeClr val="tx2"/>
                </a:solidFill>
              </a:rPr>
              <a:t>-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марта – 25 мая 2024 года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523835" y="4924158"/>
            <a:ext cx="3656392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ЭТАПЫ КОНКУРСА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1482486" y="3090916"/>
            <a:ext cx="3630672" cy="40011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НОМИНАЦИИ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1279463" y="3500372"/>
            <a:ext cx="4066258" cy="1112769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 Видеорепортаж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2000" b="1" spc="-15" dirty="0" smtClean="0">
                <a:solidFill>
                  <a:srgbClr val="002060"/>
                </a:solidFill>
                <a:cs typeface="Arial"/>
              </a:rPr>
              <a:t> Статья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2000" b="1" spc="-15" dirty="0" smtClean="0">
                <a:solidFill>
                  <a:srgbClr val="002060"/>
                </a:solidFill>
                <a:cs typeface="Arial"/>
              </a:rPr>
              <a:t> Фотография (серия до 3-х фото)</a:t>
            </a:r>
            <a:endParaRPr lang="ru-RU" sz="2000" b="1" spc="-15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2537566" y="1201283"/>
            <a:ext cx="3630672" cy="40011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ВОЗРАСТНЫЕ КАТЕГОРИИ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r="5434"/>
          <a:stretch/>
        </p:blipFill>
        <p:spPr>
          <a:xfrm>
            <a:off x="6400800" y="1213158"/>
            <a:ext cx="5412896" cy="42920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9063486" y="5682766"/>
            <a:ext cx="2735055" cy="461665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ru-RU" sz="2400" b="1" dirty="0" smtClean="0">
                <a:solidFill>
                  <a:srgbClr val="FF0000"/>
                </a:solidFill>
              </a:rPr>
              <a:t>fsr.balticbereg.ru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693740">
            <a:off x="8621373" y="3112158"/>
            <a:ext cx="1613122" cy="603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27619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3465</TotalTime>
  <Words>1070</Words>
  <Application>Microsoft Office PowerPoint</Application>
  <PresentationFormat>Широкоэкранный</PresentationFormat>
  <Paragraphs>177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Савельев</dc:creator>
  <cp:lastModifiedBy>user</cp:lastModifiedBy>
  <cp:revision>362</cp:revision>
  <cp:lastPrinted>2021-03-01T10:44:56Z</cp:lastPrinted>
  <dcterms:created xsi:type="dcterms:W3CDTF">2020-12-21T12:58:28Z</dcterms:created>
  <dcterms:modified xsi:type="dcterms:W3CDTF">2023-10-19T09:14:18Z</dcterms:modified>
</cp:coreProperties>
</file>