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87" r:id="rId4"/>
    <p:sldId id="304" r:id="rId5"/>
    <p:sldId id="303" r:id="rId6"/>
    <p:sldId id="305" r:id="rId7"/>
    <p:sldId id="27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79F"/>
    <a:srgbClr val="FFFFFF"/>
    <a:srgbClr val="0563C1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4664" autoAdjust="0"/>
  </p:normalViewPr>
  <p:slideViewPr>
    <p:cSldViewPr snapToGrid="0">
      <p:cViewPr varScale="1">
        <p:scale>
          <a:sx n="70" d="100"/>
          <a:sy n="70" d="100"/>
        </p:scale>
        <p:origin x="151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72A80-4DB6-43C6-B585-DC2637E6951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A523F-0808-4B13-B657-CDB598962C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5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sp>
        <p:nvSpPr>
          <p:cNvPr id="29" name="Текст 28"/>
          <p:cNvSpPr>
            <a:spLocks noGrp="1"/>
          </p:cNvSpPr>
          <p:nvPr>
            <p:ph type="body" sz="quarter" idx="10" hasCustomPrompt="1"/>
          </p:nvPr>
        </p:nvSpPr>
        <p:spPr>
          <a:xfrm>
            <a:off x="2384808" y="2968476"/>
            <a:ext cx="7422384" cy="91440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Заголовок презентации</a:t>
            </a:r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1" hasCustomPrompt="1"/>
          </p:nvPr>
        </p:nvSpPr>
        <p:spPr>
          <a:xfrm>
            <a:off x="4315619" y="4388803"/>
            <a:ext cx="3560763" cy="366077"/>
          </a:xfrm>
        </p:spPr>
        <p:txBody>
          <a:bodyPr anchor="ctr">
            <a:normAutofit/>
          </a:bodyPr>
          <a:lstStyle>
            <a:lvl1pPr marL="0" indent="0">
              <a:buNone/>
              <a:defRPr/>
            </a:lvl1pPr>
            <a:lvl2pPr marL="0" indent="0" algn="ctr">
              <a:spcBef>
                <a:spcPts val="0"/>
              </a:spcBef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/>
            </a:lvl3pPr>
          </a:lstStyle>
          <a:p>
            <a:pPr lvl="1"/>
            <a:r>
              <a:rPr lang="ru-RU" dirty="0"/>
              <a:t>Докладчик:</a:t>
            </a:r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12" hasCustomPrompt="1"/>
          </p:nvPr>
        </p:nvSpPr>
        <p:spPr>
          <a:xfrm>
            <a:off x="3336925" y="4940174"/>
            <a:ext cx="5518150" cy="822971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13" hasCustomPrompt="1"/>
          </p:nvPr>
        </p:nvSpPr>
        <p:spPr>
          <a:xfrm>
            <a:off x="5197232" y="6126248"/>
            <a:ext cx="1751498" cy="355428"/>
          </a:xfrm>
          <a:solidFill>
            <a:srgbClr val="29679F"/>
          </a:solidFill>
        </p:spPr>
        <p:txBody>
          <a:bodyPr anchor="ctr"/>
          <a:lstStyle>
            <a:lvl3pPr marL="0" indent="0" algn="ctr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/>
            </a:lvl4pPr>
          </a:lstStyle>
          <a:p>
            <a:pPr lvl="2"/>
            <a:r>
              <a:rPr lang="ru-RU" dirty="0"/>
              <a:t>00.00.2020</a:t>
            </a:r>
          </a:p>
        </p:txBody>
      </p:sp>
    </p:spTree>
    <p:extLst>
      <p:ext uri="{BB962C8B-B14F-4D97-AF65-F5344CB8AC3E}">
        <p14:creationId xmlns:p14="http://schemas.microsoft.com/office/powerpoint/2010/main" val="164477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8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62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754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sp>
        <p:nvSpPr>
          <p:cNvPr id="29" name="Текст 28"/>
          <p:cNvSpPr>
            <a:spLocks noGrp="1"/>
          </p:cNvSpPr>
          <p:nvPr>
            <p:ph type="body" sz="quarter" idx="10" hasCustomPrompt="1"/>
          </p:nvPr>
        </p:nvSpPr>
        <p:spPr>
          <a:xfrm>
            <a:off x="2384808" y="2968476"/>
            <a:ext cx="7422384" cy="91440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Заголовок презентации</a:t>
            </a:r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1" hasCustomPrompt="1"/>
          </p:nvPr>
        </p:nvSpPr>
        <p:spPr>
          <a:xfrm>
            <a:off x="4315619" y="4388803"/>
            <a:ext cx="3560763" cy="366077"/>
          </a:xfrm>
        </p:spPr>
        <p:txBody>
          <a:bodyPr anchor="ctr">
            <a:normAutofit/>
          </a:bodyPr>
          <a:lstStyle>
            <a:lvl1pPr marL="0" indent="0">
              <a:buNone/>
              <a:defRPr/>
            </a:lvl1pPr>
            <a:lvl2pPr marL="0" indent="0" algn="ctr">
              <a:spcBef>
                <a:spcPts val="0"/>
              </a:spcBef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/>
            </a:lvl3pPr>
          </a:lstStyle>
          <a:p>
            <a:pPr lvl="1"/>
            <a:r>
              <a:rPr lang="ru-RU" dirty="0"/>
              <a:t>Докладчик:</a:t>
            </a:r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12" hasCustomPrompt="1"/>
          </p:nvPr>
        </p:nvSpPr>
        <p:spPr>
          <a:xfrm>
            <a:off x="3336925" y="4940174"/>
            <a:ext cx="5518150" cy="822971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36" name="Текст 35"/>
          <p:cNvSpPr>
            <a:spLocks noGrp="1"/>
          </p:cNvSpPr>
          <p:nvPr>
            <p:ph type="body" sz="quarter" idx="13" hasCustomPrompt="1"/>
          </p:nvPr>
        </p:nvSpPr>
        <p:spPr>
          <a:xfrm>
            <a:off x="5197232" y="6126248"/>
            <a:ext cx="1751498" cy="355428"/>
          </a:xfrm>
          <a:solidFill>
            <a:srgbClr val="29679F"/>
          </a:solidFill>
        </p:spPr>
        <p:txBody>
          <a:bodyPr anchor="ctr"/>
          <a:lstStyle>
            <a:lvl3pPr marL="0" indent="0" algn="ctr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/>
            </a:lvl4pPr>
          </a:lstStyle>
          <a:p>
            <a:pPr lvl="2"/>
            <a:r>
              <a:rPr lang="ru-RU" dirty="0"/>
              <a:t>00.00.2020</a:t>
            </a:r>
          </a:p>
        </p:txBody>
      </p:sp>
    </p:spTree>
    <p:extLst>
      <p:ext uri="{BB962C8B-B14F-4D97-AF65-F5344CB8AC3E}">
        <p14:creationId xmlns:p14="http://schemas.microsoft.com/office/powerpoint/2010/main" val="382158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0" y="6665768"/>
            <a:ext cx="12192000" cy="192232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0"/>
            <a:ext cx="12192000" cy="566810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01050"/>
            <a:ext cx="12192000" cy="606876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 anchor="ctr">
            <a:normAutofit/>
          </a:bodyPr>
          <a:lstStyle>
            <a:lvl1pPr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7531" y="601050"/>
            <a:ext cx="8696938" cy="5679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118" y="23377"/>
            <a:ext cx="2331389" cy="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817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98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281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481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466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93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>
            <a:off x="0" y="6665768"/>
            <a:ext cx="12192000" cy="192232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0" y="0"/>
            <a:ext cx="12192000" cy="566810"/>
          </a:xfrm>
          <a:prstGeom prst="rect">
            <a:avLst/>
          </a:prstGeom>
          <a:solidFill>
            <a:srgbClr val="2E75B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01050"/>
            <a:ext cx="12192000" cy="606876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 anchor="ctr">
            <a:normAutofit/>
          </a:bodyPr>
          <a:lstStyle>
            <a:lvl1pPr algn="l"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7531" y="601050"/>
            <a:ext cx="8696938" cy="5679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91" b="37909"/>
          <a:stretch/>
        </p:blipFill>
        <p:spPr>
          <a:xfrm>
            <a:off x="6374129" y="2599796"/>
            <a:ext cx="5817871" cy="42582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118" y="23377"/>
            <a:ext cx="2331389" cy="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34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812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918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217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3956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24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4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7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9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13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0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85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58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B77A-1375-4BBB-A383-2AAAE2108170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7A97-8C07-4AF3-AF7B-8CE6A7920C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1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9B77A-1375-4BBB-A383-2AAAE2108170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25.01.2024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97A97-8C07-4AF3-AF7B-8CE6A7920C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40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yandex.ru/u/64300ca13e9d0804bda4e85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693" y="222739"/>
            <a:ext cx="2800564" cy="1890980"/>
          </a:xfrm>
          <a:prstGeom prst="rect">
            <a:avLst/>
          </a:prstGeom>
        </p:spPr>
      </p:pic>
      <p:sp>
        <p:nvSpPr>
          <p:cNvPr id="11" name="Текст 9"/>
          <p:cNvSpPr>
            <a:spLocks noGrp="1"/>
          </p:cNvSpPr>
          <p:nvPr>
            <p:ph type="body" sz="quarter" idx="10"/>
          </p:nvPr>
        </p:nvSpPr>
        <p:spPr>
          <a:xfrm>
            <a:off x="289712" y="2579060"/>
            <a:ext cx="11613964" cy="2164956"/>
          </a:xfrm>
        </p:spPr>
        <p:txBody>
          <a:bodyPr>
            <a:noAutofit/>
          </a:bodyPr>
          <a:lstStyle/>
          <a:p>
            <a:r>
              <a:rPr lang="ru-RU" sz="3600" dirty="0"/>
              <a:t>Р</a:t>
            </a:r>
            <a:r>
              <a:rPr lang="ru-RU" sz="3600" dirty="0" smtClean="0"/>
              <a:t>егиональный этап </a:t>
            </a:r>
            <a:r>
              <a:rPr lang="ru-RU" sz="3600" dirty="0"/>
              <a:t>Всероссийской олимпиады «Олимпийская </a:t>
            </a:r>
            <a:r>
              <a:rPr lang="ru-RU" sz="3600" dirty="0" smtClean="0"/>
              <a:t>команда» по </a:t>
            </a:r>
            <a:r>
              <a:rPr lang="ru-RU" sz="3600" dirty="0"/>
              <a:t>направлению «Спорт» </a:t>
            </a:r>
            <a:br>
              <a:rPr lang="ru-RU" sz="3600" dirty="0"/>
            </a:br>
            <a:r>
              <a:rPr lang="ru-RU" sz="3600" dirty="0" smtClean="0"/>
              <a:t>в </a:t>
            </a:r>
            <a:r>
              <a:rPr lang="ru-RU" sz="3600" dirty="0"/>
              <a:t>рамках Всероссийской Большой </a:t>
            </a:r>
            <a:r>
              <a:rPr lang="ru-RU" sz="3600" dirty="0" smtClean="0"/>
              <a:t>олимпиады</a:t>
            </a:r>
            <a:br>
              <a:rPr lang="ru-RU" sz="3600" dirty="0" smtClean="0"/>
            </a:br>
            <a:r>
              <a:rPr lang="ru-RU" sz="3600" dirty="0" smtClean="0"/>
              <a:t>«Искусство </a:t>
            </a:r>
            <a:r>
              <a:rPr lang="ru-RU" sz="3600" dirty="0"/>
              <a:t>- Технологии - Спорт»</a:t>
            </a:r>
          </a:p>
        </p:txBody>
      </p:sp>
      <p:sp>
        <p:nvSpPr>
          <p:cNvPr id="12" name="Текст 31"/>
          <p:cNvSpPr>
            <a:spLocks noGrp="1"/>
          </p:cNvSpPr>
          <p:nvPr>
            <p:ph type="body" sz="quarter" idx="11"/>
          </p:nvPr>
        </p:nvSpPr>
        <p:spPr>
          <a:xfrm>
            <a:off x="4419600" y="5137718"/>
            <a:ext cx="7484076" cy="1082981"/>
          </a:xfrm>
        </p:spPr>
        <p:txBody>
          <a:bodyPr anchor="ctr">
            <a:normAutofit fontScale="85000" lnSpcReduction="20000"/>
          </a:bodyPr>
          <a:lstStyle>
            <a:lvl1pPr marL="0" indent="0">
              <a:buNone/>
              <a:defRPr/>
            </a:lvl1pPr>
            <a:lvl2pPr marL="0" indent="0" algn="ctr">
              <a:spcBef>
                <a:spcPts val="0"/>
              </a:spcBef>
              <a:buNone/>
              <a:defRPr sz="2000" baseline="0">
                <a:solidFill>
                  <a:schemeClr val="accent1">
                    <a:lumMod val="50000"/>
                  </a:schemeClr>
                </a:solidFill>
              </a:defRPr>
            </a:lvl2pPr>
            <a:lvl3pPr marL="914400" indent="0">
              <a:buNone/>
              <a:defRPr/>
            </a:lvl3pPr>
          </a:lstStyle>
          <a:p>
            <a:pPr marL="144000" lvl="1" algn="r">
              <a:lnSpc>
                <a:spcPct val="120000"/>
              </a:lnSpc>
            </a:pPr>
            <a:r>
              <a:rPr lang="ru-RU" i="1" dirty="0"/>
              <a:t>Региональный ресурсный центр развития дополнительного образования физкультурно-спортивной направленности</a:t>
            </a:r>
            <a:br>
              <a:rPr lang="ru-RU" i="1" dirty="0"/>
            </a:br>
            <a:r>
              <a:rPr lang="ru-RU" i="1" dirty="0"/>
              <a:t>ГКЦ ФСР </a:t>
            </a:r>
            <a:r>
              <a:rPr lang="ru-RU" i="1" dirty="0" smtClean="0"/>
              <a:t>ГБНОУ </a:t>
            </a:r>
            <a:r>
              <a:rPr lang="ru-RU" i="1" dirty="0"/>
              <a:t>«Балтийский берег»</a:t>
            </a:r>
          </a:p>
          <a:p>
            <a:pPr lvl="1" algn="r"/>
            <a:r>
              <a:rPr lang="ru-RU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87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 КОМАНДЫ И СРОКИ ПРОВЕДЕНИЯ ОЛИМПИАДЫ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7445" y="4098597"/>
            <a:ext cx="4881870" cy="146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685025"/>
              </p:ext>
            </p:extLst>
          </p:nvPr>
        </p:nvGraphicFramePr>
        <p:xfrm>
          <a:off x="195799" y="2594725"/>
          <a:ext cx="11818150" cy="35887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87734">
                  <a:extLst>
                    <a:ext uri="{9D8B030D-6E8A-4147-A177-3AD203B41FA5}">
                      <a16:colId xmlns="" xmlns:a16="http://schemas.microsoft.com/office/drawing/2014/main" val="1558970192"/>
                    </a:ext>
                  </a:extLst>
                </a:gridCol>
                <a:gridCol w="2652665">
                  <a:extLst>
                    <a:ext uri="{9D8B030D-6E8A-4147-A177-3AD203B41FA5}">
                      <a16:colId xmlns="" xmlns:a16="http://schemas.microsoft.com/office/drawing/2014/main" val="154417616"/>
                    </a:ext>
                  </a:extLst>
                </a:gridCol>
                <a:gridCol w="2869949">
                  <a:extLst>
                    <a:ext uri="{9D8B030D-6E8A-4147-A177-3AD203B41FA5}">
                      <a16:colId xmlns="" xmlns:a16="http://schemas.microsoft.com/office/drawing/2014/main" val="2638745939"/>
                    </a:ext>
                  </a:extLst>
                </a:gridCol>
                <a:gridCol w="2145671">
                  <a:extLst>
                    <a:ext uri="{9D8B030D-6E8A-4147-A177-3AD203B41FA5}">
                      <a16:colId xmlns="" xmlns:a16="http://schemas.microsoft.com/office/drawing/2014/main" val="2580277532"/>
                    </a:ext>
                  </a:extLst>
                </a:gridCol>
                <a:gridCol w="2562131">
                  <a:extLst>
                    <a:ext uri="{9D8B030D-6E8A-4147-A177-3AD203B41FA5}">
                      <a16:colId xmlns="" xmlns:a16="http://schemas.microsoft.com/office/drawing/2014/main" val="859064082"/>
                    </a:ext>
                  </a:extLst>
                </a:gridCol>
              </a:tblGrid>
              <a:tr h="104673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Этап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этап </a:t>
                      </a:r>
                      <a:br>
                        <a:rPr lang="ru-RU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(школьный)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этап </a:t>
                      </a:r>
                      <a:br>
                        <a:rPr lang="ru-RU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(районный)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этап</a:t>
                      </a:r>
                      <a:br>
                        <a:rPr lang="ru-RU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(региональный)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IV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этап </a:t>
                      </a:r>
                      <a:br>
                        <a:rPr lang="ru-RU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(всероссийский)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45276031"/>
                  </a:ext>
                </a:extLst>
              </a:tr>
              <a:tr h="104673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Сроки проведения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до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10 марта 2024 года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rgbClr val="002060"/>
                          </a:solidFill>
                        </a:rPr>
                        <a:t>до</a:t>
                      </a:r>
                      <a:r>
                        <a:rPr lang="ru-RU" baseline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baseline="0" smtClean="0">
                          <a:solidFill>
                            <a:srgbClr val="002060"/>
                          </a:solidFill>
                        </a:rPr>
                        <a:t>12 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апреля 2024 года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22 по 26 апреля, </a:t>
                      </a:r>
                      <a:br>
                        <a:rPr lang="ru-RU" baseline="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12 мая 2024 года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01 по 21 сентября 2024 года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31548882"/>
                  </a:ext>
                </a:extLst>
              </a:tr>
              <a:tr h="149533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Место проведения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проводится в общеобразовательных организациях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 назначению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ДООЛ «Заря», </a:t>
                      </a:r>
                      <a:br>
                        <a:rPr lang="ru-RU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 назначению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ФГБОУ «МДЦ «Артек»,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Республика Крым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719106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5800" y="903018"/>
            <a:ext cx="11818149" cy="1355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команды 12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 2010-2011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годов рождения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(6 юношей и 6 девушек) из числа обучающихся, отнесённых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медицинской группе для занятий физической культурой и спортом, в состав команды могут входить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юноша и 1 девушка) с ограниченными возможностями здоровья (ОВЗ) или обучающиеся, имеющие специальную медицинскую группу «А» . </a:t>
            </a:r>
            <a:endParaRPr lang="ru-RU" sz="1600" dirty="0">
              <a:solidFill>
                <a:srgbClr val="00206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 КОМАНДЫ И СРОКИ ПРОВЕДЕНИЯ ОЛИМПИАДЫ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7445" y="4098597"/>
            <a:ext cx="4881870" cy="146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800" y="676682"/>
            <a:ext cx="11818149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Команды школьных спортивных клубов государственных общеобразовательных учреждений,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находящихся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ведении Комитета по образованию принимают участие в районных этапах по месту территориального нахождения образовательной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организации.</a:t>
            </a:r>
            <a:endParaRPr lang="ru-RU" sz="1600" dirty="0">
              <a:solidFill>
                <a:srgbClr val="00206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787727"/>
              </p:ext>
            </p:extLst>
          </p:nvPr>
        </p:nvGraphicFramePr>
        <p:xfrm>
          <a:off x="236342" y="1886864"/>
          <a:ext cx="11737064" cy="350145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0075555">
                  <a:extLst>
                    <a:ext uri="{9D8B030D-6E8A-4147-A177-3AD203B41FA5}">
                      <a16:colId xmlns="" xmlns:a16="http://schemas.microsoft.com/office/drawing/2014/main" val="2899109298"/>
                    </a:ext>
                  </a:extLst>
                </a:gridCol>
                <a:gridCol w="1661509">
                  <a:extLst>
                    <a:ext uri="{9D8B030D-6E8A-4147-A177-3AD203B41FA5}">
                      <a16:colId xmlns="" xmlns:a16="http://schemas.microsoft.com/office/drawing/2014/main" val="426295906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Государственное бюджетное общеобразовательное учреждение «Академическая гимназия № 56» Санкт-Петербурга 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Петроградский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="" xmlns:a16="http://schemas.microsoft.com/office/drawing/2014/main" val="223178475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Государственное бюджетное общеобразовательное учреждение «Президентский физико-математический лицей № 239» 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Центральный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328445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Государственное бюджетное общеобразовательное учреждение «Санкт-Петербургский губернаторский физико-математический лицей №30» 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Василеостровский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="" xmlns:a16="http://schemas.microsoft.com/office/drawing/2014/main" val="41044900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Государственное бюджетное общеобразовательное учреждение Вторая Санкт-Петербургская гимназия 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Адмиралтейский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7964327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Государственное бюджетное общеобразовательное учреждение «Инженерно-технологическая школа № 777 Санкт-Петербурга» 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Приморский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="" xmlns:a16="http://schemas.microsoft.com/office/drawing/2014/main" val="122909964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Общеобразовательная школа-интернат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ГБНОУ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«Балтийский берег» 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Курортный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60073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Государственное казенное общеобразовательное специальное учебно-воспитательное учреждение школа №2 открытого типа Санкт-Петербурга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Приморский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="" xmlns:a16="http://schemas.microsoft.com/office/drawing/2014/main" val="19222086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Аничков лицей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ГБНОУ «СПБ ГДТЮ»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Центральный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7711229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Средняя общеобразовательная школа №660 ЗЦ ДЮТ «Зеркальный»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Курортный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="" xmlns:a16="http://schemas.microsoft.com/office/drawing/2014/main" val="26326244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6342" y="5561552"/>
            <a:ext cx="1173706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Участие команд школьных спортивных клубов государственных общеобразовательных организаций,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находящихся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ведении Комитета по образованию в районных этапах осуществляется на общих основаниях.</a:t>
            </a:r>
            <a:endParaRPr lang="ru-RU" sz="1600" dirty="0">
              <a:solidFill>
                <a:srgbClr val="002060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7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/>
              <a:t>ПРОГРАММА МЕРОПРИЯТИЯ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641534"/>
              </p:ext>
            </p:extLst>
          </p:nvPr>
        </p:nvGraphicFramePr>
        <p:xfrm>
          <a:off x="117695" y="678561"/>
          <a:ext cx="9017252" cy="58403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0583">
                  <a:extLst>
                    <a:ext uri="{9D8B030D-6E8A-4147-A177-3AD203B41FA5}">
                      <a16:colId xmlns="" xmlns:a16="http://schemas.microsoft.com/office/drawing/2014/main" val="1949667651"/>
                    </a:ext>
                  </a:extLst>
                </a:gridCol>
                <a:gridCol w="3009193">
                  <a:extLst>
                    <a:ext uri="{9D8B030D-6E8A-4147-A177-3AD203B41FA5}">
                      <a16:colId xmlns="" xmlns:a16="http://schemas.microsoft.com/office/drawing/2014/main" val="472019278"/>
                    </a:ext>
                  </a:extLst>
                </a:gridCol>
                <a:gridCol w="675699">
                  <a:extLst>
                    <a:ext uri="{9D8B030D-6E8A-4147-A177-3AD203B41FA5}">
                      <a16:colId xmlns="" xmlns:a16="http://schemas.microsoft.com/office/drawing/2014/main" val="2929590169"/>
                    </a:ext>
                  </a:extLst>
                </a:gridCol>
                <a:gridCol w="646774">
                  <a:extLst>
                    <a:ext uri="{9D8B030D-6E8A-4147-A177-3AD203B41FA5}">
                      <a16:colId xmlns="" xmlns:a16="http://schemas.microsoft.com/office/drawing/2014/main" val="3246438293"/>
                    </a:ext>
                  </a:extLst>
                </a:gridCol>
                <a:gridCol w="1488876">
                  <a:extLst>
                    <a:ext uri="{9D8B030D-6E8A-4147-A177-3AD203B41FA5}">
                      <a16:colId xmlns="" xmlns:a16="http://schemas.microsoft.com/office/drawing/2014/main" val="517108156"/>
                    </a:ext>
                  </a:extLst>
                </a:gridCol>
                <a:gridCol w="2396127">
                  <a:extLst>
                    <a:ext uri="{9D8B030D-6E8A-4147-A177-3AD203B41FA5}">
                      <a16:colId xmlns="" xmlns:a16="http://schemas.microsoft.com/office/drawing/2014/main" val="1665320485"/>
                    </a:ext>
                  </a:extLst>
                </a:gridCol>
              </a:tblGrid>
              <a:tr h="2126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№ п/п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Виды спорта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Количество участников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Зачет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Место проведения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1290564"/>
                  </a:ext>
                </a:extLst>
              </a:tr>
              <a:tr h="144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юноши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девушки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5813600"/>
                  </a:ext>
                </a:extLst>
              </a:tr>
              <a:tr h="21266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Состязания по видам спорта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0715378"/>
                  </a:ext>
                </a:extLst>
              </a:tr>
              <a:tr h="773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Легкая атлетика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Командный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ДООЛ «Заря», </a:t>
                      </a:r>
                      <a:r>
                        <a:rPr lang="ru-RU" sz="1400" dirty="0" smtClean="0">
                          <a:effectLst/>
                        </a:rPr>
                        <a:t>по назначению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1001539"/>
                  </a:ext>
                </a:extLst>
              </a:tr>
              <a:tr h="42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Спортивное ориентирование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Командный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ДООЛ «Заря»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extLst>
                  <a:ext uri="{0D108BD9-81ED-4DB2-BD59-A6C34878D82A}">
                    <a16:rowId xmlns="" xmlns:a16="http://schemas.microsoft.com/office/drawing/2014/main" val="4026912364"/>
                  </a:ext>
                </a:extLst>
              </a:tr>
              <a:tr h="858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3.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Регби (дисциплина «регби-пляжное»)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Командный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ДООЛ «Заря»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extLst>
                  <a:ext uri="{0D108BD9-81ED-4DB2-BD59-A6C34878D82A}">
                    <a16:rowId xmlns="" xmlns:a16="http://schemas.microsoft.com/office/drawing/2014/main" val="1057575275"/>
                  </a:ext>
                </a:extLst>
              </a:tr>
              <a:tr h="42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4.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Баскетбол (дисциплина 3х3)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Командный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ДООЛ «Заря</a:t>
                      </a:r>
                      <a:r>
                        <a:rPr lang="ru-RU" sz="1400" dirty="0" smtClean="0">
                          <a:effectLst/>
                        </a:rPr>
                        <a:t>», по назначению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extLst>
                  <a:ext uri="{0D108BD9-81ED-4DB2-BD59-A6C34878D82A}">
                    <a16:rowId xmlns="" xmlns:a16="http://schemas.microsoft.com/office/drawing/2014/main" val="1860659903"/>
                  </a:ext>
                </a:extLst>
              </a:tr>
              <a:tr h="42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5.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Городошный спорт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Командный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ДООЛ «Заря»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extLst>
                  <a:ext uri="{0D108BD9-81ED-4DB2-BD59-A6C34878D82A}">
                    <a16:rowId xmlns="" xmlns:a16="http://schemas.microsoft.com/office/drawing/2014/main" val="993953798"/>
                  </a:ext>
                </a:extLst>
              </a:tr>
              <a:tr h="42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6.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Компьютерный спорт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Командный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ДООЛ «Заря»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/>
                </a:tc>
                <a:extLst>
                  <a:ext uri="{0D108BD9-81ED-4DB2-BD59-A6C34878D82A}">
                    <a16:rowId xmlns="" xmlns:a16="http://schemas.microsoft.com/office/drawing/2014/main" val="2282040914"/>
                  </a:ext>
                </a:extLst>
              </a:tr>
              <a:tr h="42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7.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Шахматы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Командный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ДООЛ «Заря»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9656260"/>
                  </a:ext>
                </a:extLst>
              </a:tr>
              <a:tr h="42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8.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Самбо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Командный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ДООЛ «Заря»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5843593"/>
                  </a:ext>
                </a:extLst>
              </a:tr>
              <a:tr h="26904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Конкурсная программа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9281401"/>
                  </a:ext>
                </a:extLst>
              </a:tr>
              <a:tr h="425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1.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Брейн</a:t>
                      </a:r>
                      <a:r>
                        <a:rPr lang="ru-RU" sz="1400" dirty="0">
                          <a:effectLst/>
                        </a:rPr>
                        <a:t>-ринг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12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юноши, девушки)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Командный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</a:rPr>
                        <a:t>ДООЛ «Заря»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61" marR="56161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563283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15059" y="5687943"/>
            <a:ext cx="2716995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Брейн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-ринга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знака ГТО –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олимпийской медали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1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42900" y="-1"/>
            <a:ext cx="9316726" cy="566811"/>
          </a:xfrm>
        </p:spPr>
        <p:txBody>
          <a:bodyPr>
            <a:normAutofit/>
          </a:bodyPr>
          <a:lstStyle/>
          <a:p>
            <a:r>
              <a:rPr lang="ru-RU" dirty="0" smtClean="0"/>
              <a:t>ПОДАЧА ЗАЯВКИ И ДОКУМЕНТЫ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17445" y="4098597"/>
            <a:ext cx="4881870" cy="146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800" y="676682"/>
            <a:ext cx="11818149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участия в Олимпиаде в срок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08 апреля 2024 года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подать предварительную заявку в системе электронной регистрации ЯНДЕКС по ссылке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https://forms.yandex.ru/u/64300ca13e9d0804bda4e850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/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Предварительная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заявка подается с учётом запасных участников.</a:t>
            </a:r>
            <a:endParaRPr lang="ru-RU" sz="1600" dirty="0">
              <a:solidFill>
                <a:srgbClr val="002060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4112" y="1834533"/>
            <a:ext cx="11881523" cy="45374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714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Заявка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по форме согласно Приложению 2 к настоящему Положению </a:t>
            </a:r>
            <a:r>
              <a:rPr lang="ru-RU" sz="1400" b="1" u="sng" dirty="0">
                <a:solidFill>
                  <a:srgbClr val="FF0000"/>
                </a:solidFill>
                <a:ea typeface="Times New Roman" panose="02020603050405020304" pitchFamily="18" charset="0"/>
              </a:rPr>
              <a:t>с допуском врача</a:t>
            </a:r>
            <a:r>
              <a:rPr lang="ru-RU" sz="1400" b="1" dirty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(допуск врача ставится не ранее, чем за 10 дней 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до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дня приезда на региональный этап Олимпиады). В заявке напротив фамилии обучающегося с ОВЗ или обучающегося, имеющего специальную медицинскую группу «А» проставляется допуск врача – допущен к соревнованиям по шахматам и компьютерному 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спорту.</a:t>
            </a:r>
          </a:p>
          <a:p>
            <a:pPr indent="2714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Заверенная 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копия приказа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по образовательному учреждению о направлении команды для участия в региональном этапе Всероссийской олимпиады «Олимпийская команда» по направлению «Спорт» в рамках «Всероссийской Большой олимпиады: Искусство - Технологии - Спорт» - 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ru-RU" sz="1400" b="1" u="sng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со </a:t>
            </a:r>
            <a:r>
              <a:rPr lang="ru-RU" sz="1400" b="1" u="sng" dirty="0">
                <a:solidFill>
                  <a:srgbClr val="FF0000"/>
                </a:solidFill>
                <a:ea typeface="Times New Roman" panose="02020603050405020304" pitchFamily="18" charset="0"/>
              </a:rPr>
              <a:t>списком </a:t>
            </a:r>
            <a:r>
              <a:rPr lang="ru-RU" sz="1400" b="1" u="sng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участников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.</a:t>
            </a:r>
          </a:p>
          <a:p>
            <a:pPr indent="2714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Согласия 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от родителей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или законных представителей на обработку персональных данных на каждого участника команды, согласно Приложению 4 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к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настоящему 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Положению.</a:t>
            </a:r>
          </a:p>
          <a:p>
            <a:pPr indent="2714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Справка 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о проведении инструктажа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по технике безопасности во время участия в Олимпиаде согласно Приложению 5 к настоящему 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Положению.</a:t>
            </a:r>
          </a:p>
          <a:p>
            <a:pPr indent="2714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Копии 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 pitchFamily="18" charset="0"/>
              </a:rPr>
              <a:t>свидетельств о рождении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каждого участника, заверенные общеобразовательной организацией, заявляющей 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команду.</a:t>
            </a:r>
          </a:p>
          <a:p>
            <a:pPr indent="2714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Оригинал 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договора о страховании жизни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и здоровья от несчастных случаев на каждого участника команды или на команду в целом с указанием ФИО всех 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участников.</a:t>
            </a:r>
            <a:endParaRPr lang="ru-RU" sz="1400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indent="2714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Справки 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обучающихся школьного спортивного клуба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с фотографиями 3х4 (фотографии могут быть сделаны как на матовой, так и на глянцевой фотобумаге), выданные не ранее апреля 2024 г., выполненные на бланке общеобразовательной организации, заверенные подписью директора общеобразовательной организации, подписью руководителя школьного спортивного клуба и печатью, которая ставится на угол фотографии обучающегося, при этом копии указанных справок не 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принимаются.</a:t>
            </a:r>
          </a:p>
          <a:p>
            <a:pPr indent="2714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b="1" u="sng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Копии </a:t>
            </a:r>
            <a:r>
              <a:rPr lang="ru-RU" sz="1400" b="1" u="sng" dirty="0">
                <a:solidFill>
                  <a:srgbClr val="FF0000"/>
                </a:solidFill>
                <a:ea typeface="Times New Roman" panose="02020603050405020304" pitchFamily="18" charset="0"/>
              </a:rPr>
              <a:t>итоговых протоколов школьного и районного этапа Олимпиады, заверенные общеобразовательной организацией, заявляющей команду. </a:t>
            </a:r>
            <a:endParaRPr lang="ru-RU" sz="1400" b="1" u="sng" dirty="0" smtClean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indent="271463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1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Результаты 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обследования на энтеробиоз и </a:t>
            </a:r>
            <a:r>
              <a:rPr lang="ru-RU" sz="1400" b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гименолепидоз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(соскоб на яйца глистов). Требования СанПиН </a:t>
            </a:r>
            <a:r>
              <a:rPr lang="ru-RU" sz="1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3.3686-21</a:t>
            </a:r>
            <a:r>
              <a:rPr lang="ru-RU" sz="1400" dirty="0">
                <a:solidFill>
                  <a:srgbClr val="002060"/>
                </a:solidFill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67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354" y="0"/>
            <a:ext cx="9316726" cy="566811"/>
          </a:xfrm>
        </p:spPr>
        <p:txBody>
          <a:bodyPr/>
          <a:lstStyle/>
          <a:p>
            <a:r>
              <a:rPr lang="ru-RU" dirty="0"/>
              <a:t>Контактная информация ГКЦ ФСР </a:t>
            </a:r>
            <a:r>
              <a:rPr lang="ru-RU" dirty="0" smtClean="0"/>
              <a:t>ГБНОУ </a:t>
            </a:r>
            <a:r>
              <a:rPr lang="ru-RU" dirty="0"/>
              <a:t>«Балтийский Берег»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3702" y="1241469"/>
            <a:ext cx="5306004" cy="680400"/>
          </a:xfrm>
        </p:spPr>
        <p:txBody>
          <a:bodyPr>
            <a:normAutofit fontScale="62500" lnSpcReduction="20000"/>
          </a:bodyPr>
          <a:lstStyle/>
          <a:p>
            <a:pPr algn="l"/>
            <a:endParaRPr lang="ru-RU" sz="1800" b="1" dirty="0">
              <a:solidFill>
                <a:srgbClr val="29679F"/>
              </a:solidFill>
              <a:cs typeface="Times New Roman" pitchFamily="18" charset="0"/>
            </a:endParaRPr>
          </a:p>
          <a:p>
            <a:pPr algn="l"/>
            <a:r>
              <a:rPr lang="ru-RU" sz="2600" b="1" dirty="0">
                <a:solidFill>
                  <a:srgbClr val="29679F"/>
                </a:solidFill>
                <a:cs typeface="Times New Roman" pitchFamily="18" charset="0"/>
              </a:rPr>
              <a:t>тел</a:t>
            </a:r>
            <a:r>
              <a:rPr lang="ru-RU" sz="2600" b="1" dirty="0" smtClean="0">
                <a:solidFill>
                  <a:srgbClr val="29679F"/>
                </a:solidFill>
                <a:cs typeface="Times New Roman" pitchFamily="18" charset="0"/>
              </a:rPr>
              <a:t>. </a:t>
            </a:r>
            <a:r>
              <a:rPr lang="ru-RU" sz="2600" dirty="0" smtClean="0">
                <a:solidFill>
                  <a:srgbClr val="29679F"/>
                </a:solidFill>
                <a:cs typeface="Times New Roman" pitchFamily="18" charset="0"/>
              </a:rPr>
              <a:t>(</a:t>
            </a:r>
            <a:r>
              <a:rPr lang="ru-RU" sz="2600" dirty="0">
                <a:solidFill>
                  <a:srgbClr val="29679F"/>
                </a:solidFill>
                <a:cs typeface="Times New Roman" pitchFamily="18" charset="0"/>
              </a:rPr>
              <a:t>812)572-12-90 </a:t>
            </a:r>
            <a:r>
              <a:rPr lang="ru-RU" sz="1800" dirty="0">
                <a:solidFill>
                  <a:srgbClr val="29679F"/>
                </a:solidFill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29679F"/>
                </a:solidFill>
                <a:cs typeface="Times New Roman" pitchFamily="18" charset="0"/>
              </a:rPr>
            </a:br>
            <a:r>
              <a:rPr lang="ru-RU" sz="1800" dirty="0">
                <a:solidFill>
                  <a:srgbClr val="29679F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6" y="4834920"/>
            <a:ext cx="1845223" cy="1845223"/>
          </a:xfrm>
          <a:prstGeom prst="rect">
            <a:avLst/>
          </a:prstGeom>
        </p:spPr>
      </p:pic>
      <p:pic>
        <p:nvPicPr>
          <p:cNvPr id="2050" name="Picture 2" descr="https://logos-download.com/wp-content/uploads/2016/07/Telegram_logo_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14" y="2981518"/>
            <a:ext cx="679475" cy="6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26788" y="2998089"/>
            <a:ext cx="5513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Telegram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-канал: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ГКЦ ФСР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ГБНОУ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«Балтийский Берег»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 Cc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ылка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-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приглашение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: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t.me/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gkcfsr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9679F"/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2052" name="Picture 4" descr="https://w7.pngwing.com/pngs/10/453/png-transparent-computer-icons-email-cover-letter-information-miscellaneous-blue-ang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44457" y1="34348" x2="44457" y2="34348"/>
                        <a14:foregroundMark x1="44457" y1="34348" x2="44457" y2="34348"/>
                        <a14:foregroundMark x1="57826" y1="34130" x2="57826" y2="34130"/>
                        <a14:foregroundMark x1="57826" y1="34130" x2="57826" y2="34130"/>
                        <a14:foregroundMark x1="57826" y1="34130" x2="57826" y2="34130"/>
                        <a14:foregroundMark x1="81304" y1="29130" x2="17935" y2="29130"/>
                        <a14:foregroundMark x1="18370" y1="30978" x2="49239" y2="55652"/>
                        <a14:foregroundMark x1="49239" y1="55652" x2="81522" y2="31957"/>
                        <a14:foregroundMark x1="27826" y1="35000" x2="73261" y2="33804"/>
                        <a14:foregroundMark x1="11739" y1="50652" x2="81087" y2="53261"/>
                        <a14:foregroundMark x1="81522" y1="54239" x2="81304" y2="73478"/>
                        <a14:foregroundMark x1="81087" y1="73478" x2="17391" y2="73043"/>
                        <a14:foregroundMark x1="17174" y1="72826" x2="11522" y2="47826"/>
                        <a14:foregroundMark x1="12717" y1="51848" x2="86522" y2="60870"/>
                        <a14:foregroundMark x1="15109" y1="64674" x2="72717" y2="64457"/>
                        <a14:foregroundMark x1="9348" y1="72065" x2="9348" y2="26304"/>
                        <a14:foregroundMark x1="3696" y1="39348" x2="93913" y2="39783"/>
                        <a14:foregroundMark x1="83370" y1="16957" x2="83913" y2="81522"/>
                        <a14:foregroundMark x1="89783" y1="74891" x2="12935" y2="78913"/>
                        <a14:foregroundMark x1="27174" y1="91522" x2="66087" y2="6739"/>
                        <a14:foregroundMark x1="80326" y1="38152" x2="74674" y2="55435"/>
                        <a14:backgroundMark x1="6957" y1="6522" x2="6957" y2="6522"/>
                        <a14:backgroundMark x1="81957" y1="6522" x2="81957" y2="6522"/>
                        <a14:backgroundMark x1="93913" y1="97935" x2="93913" y2="97935"/>
                        <a14:backgroundMark x1="2717" y1="94130" x2="2717" y2="94130"/>
                        <a14:backgroundMark x1="8913" y1="14565" x2="8913" y2="145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993" y="2119877"/>
            <a:ext cx="680400" cy="68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03702" y="2275313"/>
            <a:ext cx="5306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Электронный адрес: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9679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bb.sport@yandex.ru</a:t>
            </a:r>
          </a:p>
        </p:txBody>
      </p:sp>
      <p:pic>
        <p:nvPicPr>
          <p:cNvPr id="2054" name="Picture 6" descr="https://i.ya-webdesign.com/images/facebook-png-transparen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389" y="1241518"/>
            <a:ext cx="680400" cy="68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789" y="4041120"/>
            <a:ext cx="1588806" cy="158880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00" y="4041120"/>
            <a:ext cx="1587600" cy="15876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626789" y="5797246"/>
            <a:ext cx="1603904" cy="369836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Вконтакте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51797" y="5769670"/>
            <a:ext cx="1603904" cy="369836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Telegram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70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3794</TotalTime>
  <Words>437</Words>
  <Application>Microsoft Office PowerPoint</Application>
  <PresentationFormat>Широкоэкранный</PresentationFormat>
  <Paragraphs>124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Тема Office</vt:lpstr>
      <vt:lpstr>1_Тема Office</vt:lpstr>
      <vt:lpstr>Презентация PowerPoint</vt:lpstr>
      <vt:lpstr>СОСТАВ КОМАНДЫ И СРОКИ ПРОВЕДЕНИЯ ОЛИМПИАДЫ</vt:lpstr>
      <vt:lpstr>СОСТАВ КОМАНДЫ И СРОКИ ПРОВЕДЕНИЯ ОЛИМПИАДЫ</vt:lpstr>
      <vt:lpstr>ПРОГРАММА МЕРОПРИЯТИЯ</vt:lpstr>
      <vt:lpstr>ПОДАЧА ЗАЯВКИ И ДОКУМЕНТЫ</vt:lpstr>
      <vt:lpstr>Контактная информация ГКЦ ФСР ГБНОУ «Балтийский Берег»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Савельев</dc:creator>
  <cp:lastModifiedBy>Пользователь Windows</cp:lastModifiedBy>
  <cp:revision>309</cp:revision>
  <cp:lastPrinted>2021-03-01T10:44:56Z</cp:lastPrinted>
  <dcterms:created xsi:type="dcterms:W3CDTF">2020-12-21T12:58:28Z</dcterms:created>
  <dcterms:modified xsi:type="dcterms:W3CDTF">2024-01-25T10:47:00Z</dcterms:modified>
</cp:coreProperties>
</file>