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72" r:id="rId4"/>
    <p:sldId id="269" r:id="rId5"/>
    <p:sldId id="270" r:id="rId6"/>
    <p:sldId id="275" r:id="rId7"/>
    <p:sldId id="263" r:id="rId8"/>
    <p:sldId id="261" r:id="rId9"/>
    <p:sldId id="273" r:id="rId10"/>
    <p:sldId id="274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3" d="100"/>
          <a:sy n="113" d="100"/>
        </p:scale>
        <p:origin x="3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48EA38-4F27-6D1E-B8F2-679F1ACE1B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625" y="1571625"/>
            <a:ext cx="10572750" cy="220027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dirty="0"/>
              <a:t>Образец заголовка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0E4FE30-05F2-6686-A70D-5F1DEB59B6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3298" y="4384633"/>
            <a:ext cx="7751806" cy="339767"/>
          </a:xfrm>
        </p:spPr>
        <p:txBody>
          <a:bodyPr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подготовил:</a:t>
            </a:r>
          </a:p>
          <a:p>
            <a:endParaRPr lang="ru-RU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70E4FE30-05F2-6686-A70D-5F1DEB59B699}"/>
              </a:ext>
            </a:extLst>
          </p:cNvPr>
          <p:cNvSpPr txBox="1">
            <a:spLocks/>
          </p:cNvSpPr>
          <p:nvPr userDrawn="1"/>
        </p:nvSpPr>
        <p:spPr>
          <a:xfrm>
            <a:off x="1153298" y="4809341"/>
            <a:ext cx="7751806" cy="339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615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7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847725" y="1419225"/>
            <a:ext cx="6143625" cy="33242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4943475"/>
            <a:ext cx="6143625" cy="1028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7296150" y="2419350"/>
            <a:ext cx="4067175" cy="355282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7296149" y="1419225"/>
            <a:ext cx="4067175" cy="8477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aseline="0">
                <a:latin typeface="+mj-lt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33314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66E262-ADF4-8772-2A75-C9B8B250D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6325"/>
            <a:ext cx="10515600" cy="966788"/>
          </a:xfrm>
        </p:spPr>
        <p:txBody>
          <a:bodyPr anchor="b"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B79C1F-E66B-3E74-5C68-67A5D30467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97100"/>
            <a:ext cx="5181600" cy="39465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E67DBD-A7D6-C4A1-CABA-54EAD470214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197100"/>
            <a:ext cx="5181600" cy="39465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Содержимое</a:t>
            </a:r>
          </a:p>
        </p:txBody>
      </p:sp>
    </p:spTree>
    <p:extLst>
      <p:ext uri="{BB962C8B-B14F-4D97-AF65-F5344CB8AC3E}">
        <p14:creationId xmlns:p14="http://schemas.microsoft.com/office/powerpoint/2010/main" val="279812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304D74-5D0E-73D0-91C4-5817244B0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575" y="2371725"/>
            <a:ext cx="10668000" cy="221932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6082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148EA38-4F27-6D1E-B8F2-679F1ACE1B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7225" y="1257300"/>
            <a:ext cx="10896599" cy="1685925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ru-RU" dirty="0"/>
              <a:t>Образец заголовка 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6467475" y="3609974"/>
            <a:ext cx="5086349" cy="26384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14"/>
          <p:cNvSpPr>
            <a:spLocks noGrp="1"/>
          </p:cNvSpPr>
          <p:nvPr>
            <p:ph sz="quarter" idx="14" hasCustomPrompt="1"/>
          </p:nvPr>
        </p:nvSpPr>
        <p:spPr>
          <a:xfrm>
            <a:off x="657225" y="3609974"/>
            <a:ext cx="5086349" cy="26384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318255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0" hasCustomPrompt="1"/>
          </p:nvPr>
        </p:nvSpPr>
        <p:spPr>
          <a:xfrm>
            <a:off x="800100" y="2076450"/>
            <a:ext cx="5438775" cy="4038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7343775" y="1162050"/>
            <a:ext cx="4000500" cy="4953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/>
              <a:t>Содержимое</a:t>
            </a:r>
          </a:p>
        </p:txBody>
      </p:sp>
      <p:sp>
        <p:nvSpPr>
          <p:cNvPr id="10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085850"/>
            <a:ext cx="5438775" cy="847725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aseline="0">
                <a:latin typeface="+mj-lt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24295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9B8128-92E2-2E62-C942-4CDE3B7E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1B2859-9FE4-3D25-6AD7-FB6A7A10F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00375"/>
            <a:ext cx="10515600" cy="1666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25324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0" i="0" dirty="0">
                <a:solidFill>
                  <a:srgbClr val="060708"/>
                </a:solidFill>
                <a:effectLst/>
                <a:latin typeface="-apple-system"/>
              </a:rPr>
              <a:t>Всероссийская олимпиада школьников по физической культуре: </a:t>
            </a:r>
            <a:br>
              <a:rPr lang="ru-RU" sz="4800" b="0" i="0" dirty="0">
                <a:solidFill>
                  <a:srgbClr val="060708"/>
                </a:solidFill>
                <a:effectLst/>
                <a:latin typeface="-apple-system"/>
              </a:rPr>
            </a:br>
            <a:r>
              <a:rPr lang="ru-RU" sz="4800" b="0" i="0" dirty="0">
                <a:solidFill>
                  <a:srgbClr val="060708"/>
                </a:solidFill>
                <a:effectLst/>
                <a:latin typeface="-apple-system"/>
              </a:rPr>
              <a:t>результаты и направления развития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3298" y="4384633"/>
            <a:ext cx="7751806" cy="1101767"/>
          </a:xfrm>
        </p:spPr>
        <p:txBody>
          <a:bodyPr>
            <a:normAutofit/>
          </a:bodyPr>
          <a:lstStyle/>
          <a:p>
            <a:r>
              <a:rPr lang="ru-RU" sz="2400" b="0" i="0" dirty="0">
                <a:effectLst/>
                <a:latin typeface="-apple-system"/>
              </a:rPr>
              <a:t>Наталья Ивановна Ильина, заместитель директора </a:t>
            </a:r>
            <a:br>
              <a:rPr lang="ru-RU" sz="2400" b="0" i="0" dirty="0">
                <a:effectLst/>
                <a:latin typeface="-apple-system"/>
              </a:rPr>
            </a:br>
            <a:r>
              <a:rPr lang="ru-RU" sz="2400" b="0" i="0" dirty="0">
                <a:effectLst/>
                <a:latin typeface="-apple-system"/>
              </a:rPr>
              <a:t>по инновационно-методической деятельности </a:t>
            </a:r>
            <a:br>
              <a:rPr lang="ru-RU" sz="2400" b="0" i="0" dirty="0">
                <a:effectLst/>
                <a:latin typeface="-apple-system"/>
              </a:rPr>
            </a:br>
            <a:r>
              <a:rPr lang="ru-RU" sz="2400" b="0" i="0" dirty="0">
                <a:effectLst/>
                <a:latin typeface="-apple-system"/>
              </a:rPr>
              <a:t>ГБНОУ «Академия талантов»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079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DF366D-7756-050D-8DF4-33F7DDA1F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0A0A0A"/>
                </a:solidFill>
                <a:effectLst/>
                <a:latin typeface="Google Sans"/>
              </a:rPr>
              <a:t>Группа «ВКонтакте» </a:t>
            </a:r>
            <a:br>
              <a:rPr lang="ru-RU" i="0" dirty="0">
                <a:solidFill>
                  <a:srgbClr val="0A0A0A"/>
                </a:solidFill>
                <a:effectLst/>
                <a:latin typeface="Google Sans"/>
              </a:rPr>
            </a:br>
            <a:r>
              <a:rPr lang="ru-RU" dirty="0"/>
              <a:t>Центра олимпиад Санкт-Петербурга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C692FD9-F42E-5C8A-531A-55BD59D489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45932" y="2043113"/>
            <a:ext cx="3946525" cy="3946525"/>
          </a:xfrm>
        </p:spPr>
      </p:pic>
    </p:spTree>
    <p:extLst>
      <p:ext uri="{BB962C8B-B14F-4D97-AF65-F5344CB8AC3E}">
        <p14:creationId xmlns:p14="http://schemas.microsoft.com/office/powerpoint/2010/main" val="124522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66600"/>
            <a:ext cx="10515600" cy="9667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Школьный этап ВсОШ по физической культуре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23E9B3-895C-B948-1C24-9439BF2355E6}"/>
              </a:ext>
            </a:extLst>
          </p:cNvPr>
          <p:cNvSpPr txBox="1"/>
          <p:nvPr/>
        </p:nvSpPr>
        <p:spPr>
          <a:xfrm>
            <a:off x="838199" y="1721363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20 647 участников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DA374C9F-3C0C-9FBC-769E-934253D0B89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50106348"/>
              </p:ext>
            </p:extLst>
          </p:nvPr>
        </p:nvGraphicFramePr>
        <p:xfrm>
          <a:off x="838199" y="2373269"/>
          <a:ext cx="4253918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393">
                  <a:extLst>
                    <a:ext uri="{9D8B030D-6E8A-4147-A177-3AD203B41FA5}">
                      <a16:colId xmlns:a16="http://schemas.microsoft.com/office/drawing/2014/main" xmlns="" val="1297957058"/>
                    </a:ext>
                  </a:extLst>
                </a:gridCol>
                <a:gridCol w="2038525">
                  <a:extLst>
                    <a:ext uri="{9D8B030D-6E8A-4147-A177-3AD203B41FA5}">
                      <a16:colId xmlns:a16="http://schemas.microsoft.com/office/drawing/2014/main" xmlns="" val="1735367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Кол-во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020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Адмиралтейский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397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Василеостровский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6486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Выборгский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1678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9670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Калининский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2602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97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Кировский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60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Колпинский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1695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Красногвардейский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3304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Красносельский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1842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6541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Кронштадтский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011403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A2E06E7E-1069-55E8-2914-339053264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18079"/>
              </p:ext>
            </p:extLst>
          </p:nvPr>
        </p:nvGraphicFramePr>
        <p:xfrm>
          <a:off x="5661870" y="2373269"/>
          <a:ext cx="4035803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389">
                  <a:extLst>
                    <a:ext uri="{9D8B030D-6E8A-4147-A177-3AD203B41FA5}">
                      <a16:colId xmlns:a16="http://schemas.microsoft.com/office/drawing/2014/main" xmlns="" val="1322578748"/>
                    </a:ext>
                  </a:extLst>
                </a:gridCol>
                <a:gridCol w="2122414">
                  <a:extLst>
                    <a:ext uri="{9D8B030D-6E8A-4147-A177-3AD203B41FA5}">
                      <a16:colId xmlns:a16="http://schemas.microsoft.com/office/drawing/2014/main" xmlns="" val="985969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Кол-во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7289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Курортный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8364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Московский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3347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Невский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2702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4764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Петроградский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8664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Петродворцовый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0265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Приморский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1883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0176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Пушкинский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5323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Фрунзенский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1278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9185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Центральный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336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502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66600"/>
            <a:ext cx="10515600" cy="9667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Районный этап ВсОШ по физической культуре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23E9B3-895C-B948-1C24-9439BF2355E6}"/>
              </a:ext>
            </a:extLst>
          </p:cNvPr>
          <p:cNvSpPr txBox="1"/>
          <p:nvPr/>
        </p:nvSpPr>
        <p:spPr>
          <a:xfrm>
            <a:off x="838199" y="1721363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2 459 участников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DA374C9F-3C0C-9FBC-769E-934253D0B89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89067253"/>
              </p:ext>
            </p:extLst>
          </p:nvPr>
        </p:nvGraphicFramePr>
        <p:xfrm>
          <a:off x="838199" y="2373269"/>
          <a:ext cx="4253918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393">
                  <a:extLst>
                    <a:ext uri="{9D8B030D-6E8A-4147-A177-3AD203B41FA5}">
                      <a16:colId xmlns:a16="http://schemas.microsoft.com/office/drawing/2014/main" xmlns="" val="1297957058"/>
                    </a:ext>
                  </a:extLst>
                </a:gridCol>
                <a:gridCol w="2038525">
                  <a:extLst>
                    <a:ext uri="{9D8B030D-6E8A-4147-A177-3AD203B41FA5}">
                      <a16:colId xmlns:a16="http://schemas.microsoft.com/office/drawing/2014/main" xmlns="" val="1735367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Кол-во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020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Адмиралтейский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397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Василеостровский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6486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Выборгский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9670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Калининский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97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Кировский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60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Колпинский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1695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Красногвардейский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3304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Красносельский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6541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Кронштадтский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011403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A2E06E7E-1069-55E8-2914-339053264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804682"/>
              </p:ext>
            </p:extLst>
          </p:nvPr>
        </p:nvGraphicFramePr>
        <p:xfrm>
          <a:off x="5661870" y="2373269"/>
          <a:ext cx="4035803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389">
                  <a:extLst>
                    <a:ext uri="{9D8B030D-6E8A-4147-A177-3AD203B41FA5}">
                      <a16:colId xmlns:a16="http://schemas.microsoft.com/office/drawing/2014/main" xmlns="" val="1322578748"/>
                    </a:ext>
                  </a:extLst>
                </a:gridCol>
                <a:gridCol w="2122414">
                  <a:extLst>
                    <a:ext uri="{9D8B030D-6E8A-4147-A177-3AD203B41FA5}">
                      <a16:colId xmlns:a16="http://schemas.microsoft.com/office/drawing/2014/main" xmlns="" val="985969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Кол-во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7289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Курортный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8364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Московский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3347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Невский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4764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Петроградский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8664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Петродворцовый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0265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Приморский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0176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Пушкинский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5323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Фрунзенский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9185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Центральный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336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181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66600"/>
            <a:ext cx="10515600" cy="966788"/>
          </a:xfrm>
        </p:spPr>
        <p:txBody>
          <a:bodyPr>
            <a:normAutofit/>
          </a:bodyPr>
          <a:lstStyle/>
          <a:p>
            <a:r>
              <a:rPr lang="ru-RU" sz="3600" dirty="0"/>
              <a:t>Олимпиадные испытания регионального этапа: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918572"/>
            <a:ext cx="10117824" cy="4310237"/>
          </a:xfrm>
        </p:spPr>
        <p:txBody>
          <a:bodyPr>
            <a:norm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</a:rPr>
              <a:t>· </a:t>
            </a:r>
            <a:r>
              <a:rPr lang="ru-RU" sz="2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Теоретический тур </a:t>
            </a:r>
            <a:r>
              <a:rPr lang="ru-RU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(45 минут)</a:t>
            </a:r>
            <a:endParaRPr lang="ru-RU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</a:rPr>
              <a:t>· </a:t>
            </a:r>
            <a:r>
              <a:rPr lang="ru-RU" sz="2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Практический тур </a:t>
            </a:r>
            <a:r>
              <a:rPr lang="ru-RU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(2 из 4 испытаний на выбор предметно-методической комиссии Санкт-Петербурга):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Прикладная физическая культура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Спортивные игры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Легкая атлетика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Гимнастика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30374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712630"/>
            <a:ext cx="10515600" cy="9667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Региональный этап ВсОШ по физической культуре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23E9B3-895C-B948-1C24-9439BF2355E6}"/>
              </a:ext>
            </a:extLst>
          </p:cNvPr>
          <p:cNvSpPr txBox="1"/>
          <p:nvPr/>
        </p:nvSpPr>
        <p:spPr>
          <a:xfrm>
            <a:off x="838199" y="1601343"/>
            <a:ext cx="8398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207 приглашенных, 169 участников 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FF4462E3-9B81-DE47-10FF-080E8E62E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023886"/>
              </p:ext>
            </p:extLst>
          </p:nvPr>
        </p:nvGraphicFramePr>
        <p:xfrm>
          <a:off x="838199" y="2167730"/>
          <a:ext cx="9077587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285">
                  <a:extLst>
                    <a:ext uri="{9D8B030D-6E8A-4147-A177-3AD203B41FA5}">
                      <a16:colId xmlns:a16="http://schemas.microsoft.com/office/drawing/2014/main" xmlns="" val="2270268420"/>
                    </a:ext>
                  </a:extLst>
                </a:gridCol>
                <a:gridCol w="1788128">
                  <a:extLst>
                    <a:ext uri="{9D8B030D-6E8A-4147-A177-3AD203B41FA5}">
                      <a16:colId xmlns:a16="http://schemas.microsoft.com/office/drawing/2014/main" xmlns="" val="2868347948"/>
                    </a:ext>
                  </a:extLst>
                </a:gridCol>
                <a:gridCol w="1352683">
                  <a:extLst>
                    <a:ext uri="{9D8B030D-6E8A-4147-A177-3AD203B41FA5}">
                      <a16:colId xmlns:a16="http://schemas.microsoft.com/office/drawing/2014/main" xmlns="" val="2726424446"/>
                    </a:ext>
                  </a:extLst>
                </a:gridCol>
                <a:gridCol w="1879134">
                  <a:extLst>
                    <a:ext uri="{9D8B030D-6E8A-4147-A177-3AD203B41FA5}">
                      <a16:colId xmlns:a16="http://schemas.microsoft.com/office/drawing/2014/main" xmlns="" val="2969867961"/>
                    </a:ext>
                  </a:extLst>
                </a:gridCol>
                <a:gridCol w="2013357">
                  <a:extLst>
                    <a:ext uri="{9D8B030D-6E8A-4147-A177-3AD203B41FA5}">
                      <a16:colId xmlns:a16="http://schemas.microsoft.com/office/drawing/2014/main" xmlns="" val="1525989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приглашенных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участников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призеров 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и победителей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Результативность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224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Пушкинский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100%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4459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Фрунзенский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100 %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9411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Выборгский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85,71%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9708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Красносельский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80,95%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0824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Приморский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80 %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3646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Колпинский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71,43%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809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Кронштадтский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60 %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3331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Петроградский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55,56%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823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Невский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55%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0014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90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712630"/>
            <a:ext cx="10515600" cy="9667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Региональный этап ВсОШ по физической культуре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23E9B3-895C-B948-1C24-9439BF2355E6}"/>
              </a:ext>
            </a:extLst>
          </p:cNvPr>
          <p:cNvSpPr txBox="1"/>
          <p:nvPr/>
        </p:nvSpPr>
        <p:spPr>
          <a:xfrm>
            <a:off x="838198" y="1601343"/>
            <a:ext cx="72068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207 приглашенных, 169 участников 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FF4462E3-9B81-DE47-10FF-080E8E62E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158401"/>
              </p:ext>
            </p:extLst>
          </p:nvPr>
        </p:nvGraphicFramePr>
        <p:xfrm>
          <a:off x="838200" y="2167730"/>
          <a:ext cx="9094365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32">
                  <a:extLst>
                    <a:ext uri="{9D8B030D-6E8A-4147-A177-3AD203B41FA5}">
                      <a16:colId xmlns:a16="http://schemas.microsoft.com/office/drawing/2014/main" xmlns="" val="2270268420"/>
                    </a:ext>
                  </a:extLst>
                </a:gridCol>
                <a:gridCol w="1723188">
                  <a:extLst>
                    <a:ext uri="{9D8B030D-6E8A-4147-A177-3AD203B41FA5}">
                      <a16:colId xmlns:a16="http://schemas.microsoft.com/office/drawing/2014/main" xmlns="" val="2868347948"/>
                    </a:ext>
                  </a:extLst>
                </a:gridCol>
                <a:gridCol w="1364900">
                  <a:extLst>
                    <a:ext uri="{9D8B030D-6E8A-4147-A177-3AD203B41FA5}">
                      <a16:colId xmlns:a16="http://schemas.microsoft.com/office/drawing/2014/main" xmlns="" val="2726424446"/>
                    </a:ext>
                  </a:extLst>
                </a:gridCol>
                <a:gridCol w="1927922">
                  <a:extLst>
                    <a:ext uri="{9D8B030D-6E8A-4147-A177-3AD203B41FA5}">
                      <a16:colId xmlns:a16="http://schemas.microsoft.com/office/drawing/2014/main" xmlns="" val="2969867961"/>
                    </a:ext>
                  </a:extLst>
                </a:gridCol>
                <a:gridCol w="1927923">
                  <a:extLst>
                    <a:ext uri="{9D8B030D-6E8A-4147-A177-3AD203B41FA5}">
                      <a16:colId xmlns:a16="http://schemas.microsoft.com/office/drawing/2014/main" xmlns="" val="1525989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/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приглашенных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участников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Кол-во призеров 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и победителей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Результативность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224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Калининский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52,63%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877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-apple-system"/>
                        </a:rPr>
                        <a:t>Петродворцовый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50 %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7224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Курортный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45,45%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4459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Кировский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33,33%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809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Центральный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28,57%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347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Московский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18,18%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823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Адмиралтейский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16,67%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0244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Василеостровский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  <a:latin typeface="-apple-system"/>
                        </a:rPr>
                        <a:t>16,67%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8143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Красногвардейский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12,5%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7175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39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66600"/>
            <a:ext cx="10515600" cy="9667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Заключительный этап ВсОШ по физической культуре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2197100"/>
            <a:ext cx="7257177" cy="3946525"/>
          </a:xfrm>
        </p:spPr>
        <p:txBody>
          <a:bodyPr>
            <a:normAutofit/>
          </a:bodyPr>
          <a:lstStyle/>
          <a:p>
            <a:r>
              <a:rPr lang="ru-RU" sz="2600" dirty="0"/>
              <a:t>Ставрополь, 18-24 апреля 2026</a:t>
            </a:r>
          </a:p>
          <a:p>
            <a:r>
              <a:rPr lang="ru-RU" sz="2600" dirty="0"/>
              <a:t>Более 300 школьников из 86 регионов страны</a:t>
            </a:r>
          </a:p>
          <a:p>
            <a:endParaRPr lang="ru-RU" sz="2600" dirty="0"/>
          </a:p>
          <a:p>
            <a:pPr>
              <a:spcAft>
                <a:spcPts val="1200"/>
              </a:spcAft>
            </a:pPr>
            <a:r>
              <a:rPr lang="ru-RU" sz="2600" dirty="0"/>
              <a:t>От Санкт-Петербурга 2 участника:</a:t>
            </a:r>
          </a:p>
          <a:p>
            <a:pPr>
              <a:spcAft>
                <a:spcPts val="1200"/>
              </a:spcAft>
            </a:pPr>
            <a:r>
              <a:rPr lang="ru-RU" sz="2600" b="1" dirty="0"/>
              <a:t>1. Иноземцев Павел</a:t>
            </a:r>
            <a:r>
              <a:rPr lang="ru-RU" sz="2600" dirty="0"/>
              <a:t>, ГБОУ школа №617 Приморского района Санкт-Петербурга, призер</a:t>
            </a:r>
          </a:p>
          <a:p>
            <a:pPr>
              <a:spcAft>
                <a:spcPts val="1200"/>
              </a:spcAft>
            </a:pPr>
            <a:r>
              <a:rPr lang="ru-RU" sz="2600" b="1" dirty="0"/>
              <a:t>2. </a:t>
            </a:r>
            <a:r>
              <a:rPr lang="ru-RU" sz="2600" b="1" dirty="0" err="1"/>
              <a:t>Тенетко</a:t>
            </a:r>
            <a:r>
              <a:rPr lang="ru-RU" sz="2600" b="1" dirty="0"/>
              <a:t> Виктория, </a:t>
            </a:r>
            <a:r>
              <a:rPr lang="ru-RU" sz="2600" dirty="0"/>
              <a:t>ГБОУ СОШ № 625 Невского района Санкт-Петербурга, участник</a:t>
            </a:r>
          </a:p>
          <a:p>
            <a:endParaRPr lang="ru-RU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9F3AEC2-4B90-BAD7-4254-5334A3AAF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490" y="1934054"/>
            <a:ext cx="3107422" cy="414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4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Премии. Заключительный этап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2800" dirty="0"/>
              <a:t>Наставник победителя или призера – </a:t>
            </a:r>
            <a:r>
              <a:rPr lang="ru-RU" sz="2800" b="1" dirty="0"/>
              <a:t>150 000 рублей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sz="2800" dirty="0"/>
              <a:t>Призер заключительного этапа – </a:t>
            </a:r>
            <a:r>
              <a:rPr lang="ru-RU" sz="2800" b="1" dirty="0"/>
              <a:t>300 000 руб.</a:t>
            </a:r>
          </a:p>
          <a:p>
            <a:endParaRPr lang="ru-RU" sz="2800" dirty="0"/>
          </a:p>
          <a:p>
            <a:r>
              <a:rPr lang="ru-RU" sz="2800" dirty="0"/>
              <a:t>Победитель заключительного этапа – </a:t>
            </a:r>
            <a:r>
              <a:rPr lang="ru-RU" sz="2800" b="1" dirty="0"/>
              <a:t>500 000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49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DF366D-7756-050D-8DF4-33F7DDA1F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Сайт Центра олимпиад Санкт-Петербурга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BA60568-200F-8FDA-339D-AEAD2CA22D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79487" y="2043113"/>
            <a:ext cx="3946525" cy="3946525"/>
          </a:xfrm>
        </p:spPr>
      </p:pic>
    </p:spTree>
    <p:extLst>
      <p:ext uri="{BB962C8B-B14F-4D97-AF65-F5344CB8AC3E}">
        <p14:creationId xmlns:p14="http://schemas.microsoft.com/office/powerpoint/2010/main" val="1699602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uller bold"/>
        <a:ea typeface=""/>
        <a:cs typeface=""/>
      </a:majorFont>
      <a:minorFont>
        <a:latin typeface="Mulle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320</Words>
  <Application>Microsoft Office PowerPoint</Application>
  <PresentationFormat>Широкоэкранный</PresentationFormat>
  <Paragraphs>211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-apple-system</vt:lpstr>
      <vt:lpstr>Arial</vt:lpstr>
      <vt:lpstr>Calibri</vt:lpstr>
      <vt:lpstr>Google Sans</vt:lpstr>
      <vt:lpstr>Muller</vt:lpstr>
      <vt:lpstr>Muller bold</vt:lpstr>
      <vt:lpstr>Times New Roman</vt:lpstr>
      <vt:lpstr>Тема Office</vt:lpstr>
      <vt:lpstr>Всероссийская олимпиада школьников по физической культуре:  результаты и направления развития</vt:lpstr>
      <vt:lpstr>   Школьный этап ВсОШ по физической культуре </vt:lpstr>
      <vt:lpstr>   Районный этап ВсОШ по физической культуре </vt:lpstr>
      <vt:lpstr>Олимпиадные испытания регионального этапа:</vt:lpstr>
      <vt:lpstr>   Региональный этап ВсОШ по физической культуре </vt:lpstr>
      <vt:lpstr>   Региональный этап ВсОШ по физической культуре </vt:lpstr>
      <vt:lpstr>   Заключительный этап ВсОШ по физической культуре </vt:lpstr>
      <vt:lpstr>Премии. Заключительный этап</vt:lpstr>
      <vt:lpstr>Сайт Центра олимпиад Санкт-Петербурга</vt:lpstr>
      <vt:lpstr>Группа «ВКонтакте»  Центра олимпиад Санкт-Петербурга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Смирнова</dc:creator>
  <cp:lastModifiedBy>User</cp:lastModifiedBy>
  <cp:revision>22</cp:revision>
  <cp:lastPrinted>2026-05-18T14:46:51Z</cp:lastPrinted>
  <dcterms:created xsi:type="dcterms:W3CDTF">2024-07-05T10:49:49Z</dcterms:created>
  <dcterms:modified xsi:type="dcterms:W3CDTF">2026-05-20T12:12:35Z</dcterms:modified>
</cp:coreProperties>
</file>