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8"/>
  </p:notesMasterIdLst>
  <p:sldIdLst>
    <p:sldId id="306" r:id="rId3"/>
    <p:sldId id="317" r:id="rId4"/>
    <p:sldId id="287" r:id="rId5"/>
    <p:sldId id="304" r:id="rId6"/>
    <p:sldId id="307" r:id="rId7"/>
    <p:sldId id="308" r:id="rId8"/>
    <p:sldId id="312" r:id="rId9"/>
    <p:sldId id="323" r:id="rId10"/>
    <p:sldId id="315" r:id="rId11"/>
    <p:sldId id="322" r:id="rId12"/>
    <p:sldId id="316" r:id="rId13"/>
    <p:sldId id="310" r:id="rId14"/>
    <p:sldId id="321" r:id="rId15"/>
    <p:sldId id="320" r:id="rId16"/>
    <p:sldId id="273" r:id="rId17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563C1"/>
    <a:srgbClr val="29679F"/>
    <a:srgbClr val="2E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7" autoAdjust="0"/>
    <p:restoredTop sz="94664" autoAdjust="0"/>
  </p:normalViewPr>
  <p:slideViewPr>
    <p:cSldViewPr snapToGrid="0">
      <p:cViewPr varScale="1">
        <p:scale>
          <a:sx n="110" d="100"/>
          <a:sy n="110" d="100"/>
        </p:scale>
        <p:origin x="576" y="12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Server_bb\&#1075;&#1082;&#1094;%20&#1092;&#1089;&#1088;\&#1052;&#1054;&#1053;&#1048;&#1058;&#1054;&#1056;&#1048;&#1053;&#1043;&#1048;%20&#1048;%20&#1057;&#1058;&#1040;&#1058;&#1048;&#1057;&#1058;&#1048;&#1050;&#1040;\2025-2026\&#1052;&#1086;&#1085;&#1080;&#1090;&#1086;&#1088;&#1080;&#1085;&#1075;%20&#1054;&#1054;\&#1054;&#1090;&#1074;&#1077;&#1090;&#1089;&#1090;&#1074;&#1077;&#1085;&#1085;&#1099;&#1077;%20&#1052;&#1086;&#1085;&#1080;&#1090;&#1086;&#1088;&#1080;&#1085;&#1075;%202025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&#1050;&#1085;&#1080;&#1075;&#1072;1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txPr>
        <a:bodyPr/>
        <a:lstStyle/>
        <a:p>
          <a:pPr>
            <a:defRPr sz="1400" b="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Лист2!$C$1</c:f>
              <c:strCache>
                <c:ptCount val="1"/>
                <c:pt idx="0">
                  <c:v>Количество обучающихся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Лист2!$B$2:$B$21</c:f>
              <c:strCache>
                <c:ptCount val="20"/>
                <c:pt idx="0">
                  <c:v>Бадминтон</c:v>
                </c:pt>
                <c:pt idx="1">
                  <c:v>Спортивное ориентирование</c:v>
                </c:pt>
                <c:pt idx="2">
                  <c:v>Чир спорт</c:v>
                </c:pt>
                <c:pt idx="3">
                  <c:v>Шашки</c:v>
                </c:pt>
                <c:pt idx="4">
                  <c:v>Спортивный туризм</c:v>
                </c:pt>
                <c:pt idx="5">
                  <c:v>Художественная гимнастика</c:v>
                </c:pt>
                <c:pt idx="6">
                  <c:v>Каратэ</c:v>
                </c:pt>
                <c:pt idx="7">
                  <c:v>Тхэквондо</c:v>
                </c:pt>
                <c:pt idx="8">
                  <c:v>Военно-прикладные и служебно-прикладные виды спорта</c:v>
                </c:pt>
                <c:pt idx="9">
                  <c:v>Легкая атлетика</c:v>
                </c:pt>
                <c:pt idx="10">
                  <c:v>Самбо</c:v>
                </c:pt>
                <c:pt idx="11">
                  <c:v>Настольный теннис</c:v>
                </c:pt>
                <c:pt idx="12">
                  <c:v>Танцевальный спорт</c:v>
                </c:pt>
                <c:pt idx="13">
                  <c:v>ОФП</c:v>
                </c:pt>
                <c:pt idx="14">
                  <c:v>Баскетбол</c:v>
                </c:pt>
                <c:pt idx="15">
                  <c:v>Другие виды спорта</c:v>
                </c:pt>
                <c:pt idx="16">
                  <c:v>Шахматы</c:v>
                </c:pt>
                <c:pt idx="17">
                  <c:v>Плавание</c:v>
                </c:pt>
                <c:pt idx="18">
                  <c:v>Волейбол</c:v>
                </c:pt>
                <c:pt idx="19">
                  <c:v>Футбол</c:v>
                </c:pt>
              </c:strCache>
            </c:strRef>
          </c:cat>
          <c:val>
            <c:numRef>
              <c:f>Лист2!$C$2:$C$21</c:f>
              <c:numCache>
                <c:formatCode>General</c:formatCode>
                <c:ptCount val="20"/>
                <c:pt idx="0">
                  <c:v>1099</c:v>
                </c:pt>
                <c:pt idx="1">
                  <c:v>1110</c:v>
                </c:pt>
                <c:pt idx="2">
                  <c:v>1290</c:v>
                </c:pt>
                <c:pt idx="3">
                  <c:v>1387</c:v>
                </c:pt>
                <c:pt idx="4">
                  <c:v>1417</c:v>
                </c:pt>
                <c:pt idx="5">
                  <c:v>1635</c:v>
                </c:pt>
                <c:pt idx="6">
                  <c:v>1859</c:v>
                </c:pt>
                <c:pt idx="7">
                  <c:v>2033</c:v>
                </c:pt>
                <c:pt idx="8">
                  <c:v>2966</c:v>
                </c:pt>
                <c:pt idx="9">
                  <c:v>3236</c:v>
                </c:pt>
                <c:pt idx="10">
                  <c:v>3399</c:v>
                </c:pt>
                <c:pt idx="11">
                  <c:v>5047</c:v>
                </c:pt>
                <c:pt idx="12">
                  <c:v>6447</c:v>
                </c:pt>
                <c:pt idx="13">
                  <c:v>10062</c:v>
                </c:pt>
                <c:pt idx="14">
                  <c:v>10586</c:v>
                </c:pt>
                <c:pt idx="15">
                  <c:v>10778</c:v>
                </c:pt>
                <c:pt idx="16">
                  <c:v>12003</c:v>
                </c:pt>
                <c:pt idx="17">
                  <c:v>13697</c:v>
                </c:pt>
                <c:pt idx="18">
                  <c:v>15725</c:v>
                </c:pt>
                <c:pt idx="19">
                  <c:v>16668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228-4E0D-9A31-A3601A9E88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10561328"/>
        <c:axId val="1210566224"/>
      </c:barChart>
      <c:catAx>
        <c:axId val="121056132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1210566224"/>
        <c:crosses val="autoZero"/>
        <c:auto val="1"/>
        <c:lblAlgn val="ctr"/>
        <c:lblOffset val="100"/>
        <c:noMultiLvlLbl val="0"/>
      </c:catAx>
      <c:valAx>
        <c:axId val="1210566224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121056132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2024/2025 учебный год</a:t>
            </a:r>
          </a:p>
        </c:rich>
      </c:tx>
      <c:layout>
        <c:manualLayout>
          <c:xMode val="edge"/>
          <c:yMode val="edge"/>
          <c:x val="0.46167326737206466"/>
          <c:y val="1.4425746521692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Лист1!$I$2:$I$3</c:f>
              <c:strCache>
                <c:ptCount val="2"/>
                <c:pt idx="0">
                  <c:v>2024/2025</c:v>
                </c:pt>
                <c:pt idx="1">
                  <c:v>Количество работ
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5444015444015444E-2"/>
                  <c:y val="-1.07033648808692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A77A-4258-928A-9444A14FE07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5617316038483622E-3"/>
                  <c:y val="-1.33792061010865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A77A-4258-928A-9444A14FE07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0592020592020591E-2"/>
                  <c:y val="-1.60550473213038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A77A-4258-928A-9444A14FE07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Лист1!$H$4:$H$6</c:f>
              <c:strCache>
                <c:ptCount val="3"/>
                <c:pt idx="0">
                  <c:v>Районный этап </c:v>
                </c:pt>
                <c:pt idx="1">
                  <c:v>Заочный отборочный этап</c:v>
                </c:pt>
                <c:pt idx="2">
                  <c:v>Очный финальный этап</c:v>
                </c:pt>
              </c:strCache>
            </c:strRef>
          </c:cat>
          <c:val>
            <c:numRef>
              <c:f>Лист1!$I$4:$I$6</c:f>
              <c:numCache>
                <c:formatCode>General</c:formatCode>
                <c:ptCount val="3"/>
                <c:pt idx="0">
                  <c:v>440</c:v>
                </c:pt>
                <c:pt idx="1">
                  <c:v>227</c:v>
                </c:pt>
                <c:pt idx="2">
                  <c:v>49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A77A-4258-928A-9444A14FE075}"/>
            </c:ext>
          </c:extLst>
        </c:ser>
        <c:ser>
          <c:idx val="1"/>
          <c:order val="1"/>
          <c:tx>
            <c:strRef>
              <c:f>Лист1!$J$2:$J$3</c:f>
              <c:strCache>
                <c:ptCount val="2"/>
                <c:pt idx="0">
                  <c:v>2024/2025</c:v>
                </c:pt>
                <c:pt idx="1">
                  <c:v>Количество участников
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316602316602312E-2"/>
                  <c:y val="-1.3379206101086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A77A-4258-928A-9444A14FE07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8610038610038519E-2"/>
                  <c:y val="-2.14067297617384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A77A-4258-928A-9444A14FE07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5740025740025645E-2"/>
                  <c:y val="-2.14067297617384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A77A-4258-928A-9444A14FE07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Лист1!$H$4:$H$6</c:f>
              <c:strCache>
                <c:ptCount val="3"/>
                <c:pt idx="0">
                  <c:v>Районный этап </c:v>
                </c:pt>
                <c:pt idx="1">
                  <c:v>Заочный отборочный этап</c:v>
                </c:pt>
                <c:pt idx="2">
                  <c:v>Очный финальный этап</c:v>
                </c:pt>
              </c:strCache>
            </c:strRef>
          </c:cat>
          <c:val>
            <c:numRef>
              <c:f>Лист1!$J$4:$J$6</c:f>
              <c:numCache>
                <c:formatCode>General</c:formatCode>
                <c:ptCount val="3"/>
                <c:pt idx="0">
                  <c:v>470</c:v>
                </c:pt>
                <c:pt idx="1">
                  <c:v>271</c:v>
                </c:pt>
                <c:pt idx="2">
                  <c:v>58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A77A-4258-928A-9444A14FE07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210566768"/>
        <c:axId val="1210565136"/>
        <c:axId val="0"/>
      </c:bar3DChart>
      <c:catAx>
        <c:axId val="1210566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10565136"/>
        <c:crosses val="autoZero"/>
        <c:auto val="1"/>
        <c:lblAlgn val="ctr"/>
        <c:lblOffset val="100"/>
        <c:noMultiLvlLbl val="0"/>
      </c:catAx>
      <c:valAx>
        <c:axId val="121056513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210566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236571482716768"/>
          <c:w val="1"/>
          <c:h val="0.1128564478608124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2025/2026 учебный год</a:t>
            </a:r>
          </a:p>
        </c:rich>
      </c:tx>
      <c:layout>
        <c:manualLayout>
          <c:xMode val="edge"/>
          <c:yMode val="edge"/>
          <c:x val="0.47552278890396932"/>
          <c:y val="2.19064380232522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Лист1!$O$25:$O$26</c:f>
              <c:strCache>
                <c:ptCount val="2"/>
                <c:pt idx="0">
                  <c:v>2025/2026</c:v>
                </c:pt>
                <c:pt idx="1">
                  <c:v>Количество работ
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3725488430151764E-2"/>
                  <c:y val="-1.58600677462169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4AE0-4B91-B7CB-30DB9BEFE1C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4.575162810050588E-3"/>
                  <c:y val="-1.90320812954603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AE0-4B91-B7CB-30DB9BEFE1C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9738558265328823E-2"/>
                  <c:y val="-3.172013549243387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4AE0-4B91-B7CB-30DB9BEFE1C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Лист1!$N$27:$N$29</c:f>
              <c:strCache>
                <c:ptCount val="3"/>
                <c:pt idx="0">
                  <c:v>Районный этап </c:v>
                </c:pt>
                <c:pt idx="1">
                  <c:v>Заочный отборочный этап</c:v>
                </c:pt>
                <c:pt idx="2">
                  <c:v>Очный финальный этап</c:v>
                </c:pt>
              </c:strCache>
            </c:strRef>
          </c:cat>
          <c:val>
            <c:numRef>
              <c:f>Лист1!$O$27:$O$29</c:f>
              <c:numCache>
                <c:formatCode>General</c:formatCode>
                <c:ptCount val="3"/>
                <c:pt idx="0">
                  <c:v>484</c:v>
                </c:pt>
                <c:pt idx="1">
                  <c:v>233</c:v>
                </c:pt>
                <c:pt idx="2">
                  <c:v>48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4AE0-4B91-B7CB-30DB9BEFE1CE}"/>
            </c:ext>
          </c:extLst>
        </c:ser>
        <c:ser>
          <c:idx val="1"/>
          <c:order val="1"/>
          <c:tx>
            <c:strRef>
              <c:f>Лист1!$P$25:$P$26</c:f>
              <c:strCache>
                <c:ptCount val="2"/>
                <c:pt idx="0">
                  <c:v>2025/2026</c:v>
                </c:pt>
                <c:pt idx="1">
                  <c:v>Количество участников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3725488430151764E-2"/>
                  <c:y val="-9.51604064773016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4AE0-4B91-B7CB-30DB9BEFE1C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8300651240202269E-2"/>
                  <c:y val="-3.17201354924338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4AE0-4B91-B7CB-30DB9BEFE1C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0588232645227477E-2"/>
                  <c:y val="-4.123617614016403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4AE0-4B91-B7CB-30DB9BEFE1C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Лист1!$N$27:$N$29</c:f>
              <c:strCache>
                <c:ptCount val="3"/>
                <c:pt idx="0">
                  <c:v>Районный этап </c:v>
                </c:pt>
                <c:pt idx="1">
                  <c:v>Заочный отборочный этап</c:v>
                </c:pt>
                <c:pt idx="2">
                  <c:v>Очный финальный этап</c:v>
                </c:pt>
              </c:strCache>
            </c:strRef>
          </c:cat>
          <c:val>
            <c:numRef>
              <c:f>Лист1!$P$27:$P$29</c:f>
              <c:numCache>
                <c:formatCode>General</c:formatCode>
                <c:ptCount val="3"/>
                <c:pt idx="0">
                  <c:v>492</c:v>
                </c:pt>
                <c:pt idx="1">
                  <c:v>283</c:v>
                </c:pt>
                <c:pt idx="2">
                  <c:v>61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4AE0-4B91-B7CB-30DB9BEFE1C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210562960"/>
        <c:axId val="1210570032"/>
        <c:axId val="0"/>
      </c:bar3DChart>
      <c:catAx>
        <c:axId val="1210562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10570032"/>
        <c:crosses val="autoZero"/>
        <c:auto val="1"/>
        <c:lblAlgn val="ctr"/>
        <c:lblOffset val="100"/>
        <c:noMultiLvlLbl val="0"/>
      </c:catAx>
      <c:valAx>
        <c:axId val="12105700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2105629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137969978646238E-2"/>
          <c:y val="0.82248132345685865"/>
          <c:w val="0.95495301902204999"/>
          <c:h val="0.114046394737207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40E7B66C-8D2B-4D1D-A062-149389F58CA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A89F58A4-FE5D-40D2-82F5-3538CB7843A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6FF7A4E-92E8-44D5-A688-CE1EC568FB6D}" type="datetimeFigureOut">
              <a:rPr lang="ru-RU"/>
              <a:pPr>
                <a:defRPr/>
              </a:pPr>
              <a:t>21.05.2026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="" xmlns:a16="http://schemas.microsoft.com/office/drawing/2014/main" id="{85016278-7310-47DE-9782-5DFFC581783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="" xmlns:a16="http://schemas.microsoft.com/office/drawing/2014/main" id="{054EF401-797B-49A7-8E88-B4F1145D1A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0760ED3-5A01-4240-BAD9-4B46E4D7BEC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F15178D-C1DB-4BCF-B847-73A2D0A922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745B11CD-64DF-413A-A0DE-85E744D9091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227868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>
            <a:extLst>
              <a:ext uri="{FF2B5EF4-FFF2-40B4-BE49-F238E27FC236}">
                <a16:creationId xmlns="" xmlns:a16="http://schemas.microsoft.com/office/drawing/2014/main" id="{F47D7F45-B73D-40AE-8CA4-074F2CCBE4C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Заметки 2">
            <a:extLst>
              <a:ext uri="{FF2B5EF4-FFF2-40B4-BE49-F238E27FC236}">
                <a16:creationId xmlns="" xmlns:a16="http://schemas.microsoft.com/office/drawing/2014/main" id="{1971BBF9-57ED-4B95-89CB-5B633E21911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15364" name="Номер слайда 3">
            <a:extLst>
              <a:ext uri="{FF2B5EF4-FFF2-40B4-BE49-F238E27FC236}">
                <a16:creationId xmlns="" xmlns:a16="http://schemas.microsoft.com/office/drawing/2014/main" id="{0992F0A2-9B7C-4251-8FA1-EA68166289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FCA9D0A-434C-4D31-A947-24069F8FE717}" type="slidenum">
              <a:rPr lang="ru-RU" altLang="ru-RU"/>
              <a:pPr/>
              <a:t>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12072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6">
            <a:extLst>
              <a:ext uri="{FF2B5EF4-FFF2-40B4-BE49-F238E27FC236}">
                <a16:creationId xmlns="" xmlns:a16="http://schemas.microsoft.com/office/drawing/2014/main" id="{71532F10-65D8-4A1B-926C-97ECE683245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692" b="37909"/>
          <a:stretch>
            <a:fillRect/>
          </a:stretch>
        </p:blipFill>
        <p:spPr bwMode="auto">
          <a:xfrm>
            <a:off x="6373813" y="2600325"/>
            <a:ext cx="5818187" cy="425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Текст 28"/>
          <p:cNvSpPr>
            <a:spLocks noGrp="1"/>
          </p:cNvSpPr>
          <p:nvPr>
            <p:ph type="body" sz="quarter" idx="10"/>
          </p:nvPr>
        </p:nvSpPr>
        <p:spPr>
          <a:xfrm>
            <a:off x="2384808" y="2968476"/>
            <a:ext cx="7422384" cy="914400"/>
          </a:xfrm>
        </p:spPr>
        <p:txBody>
          <a:bodyPr>
            <a:normAutofit/>
          </a:bodyPr>
          <a:lstStyle>
            <a:lvl1pPr marL="0" indent="0" algn="ctr">
              <a:buNone/>
              <a:defRPr sz="3200"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2" name="Текст 31"/>
          <p:cNvSpPr>
            <a:spLocks noGrp="1"/>
          </p:cNvSpPr>
          <p:nvPr>
            <p:ph type="body" sz="quarter" idx="11"/>
          </p:nvPr>
        </p:nvSpPr>
        <p:spPr>
          <a:xfrm>
            <a:off x="4315619" y="4388803"/>
            <a:ext cx="3560763" cy="366077"/>
          </a:xfrm>
        </p:spPr>
        <p:txBody>
          <a:bodyPr anchor="ctr">
            <a:normAutofit/>
          </a:bodyPr>
          <a:lstStyle>
            <a:lvl1pPr marL="0" indent="0">
              <a:buNone/>
              <a:defRPr/>
            </a:lvl1pPr>
            <a:lvl2pPr marL="0" indent="0" algn="ctr">
              <a:spcBef>
                <a:spcPts val="0"/>
              </a:spcBef>
              <a:buNone/>
              <a:defRPr sz="2000" baseline="0">
                <a:solidFill>
                  <a:schemeClr val="accent1">
                    <a:lumMod val="50000"/>
                  </a:schemeClr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4" name="Текст 33"/>
          <p:cNvSpPr>
            <a:spLocks noGrp="1"/>
          </p:cNvSpPr>
          <p:nvPr>
            <p:ph type="body" sz="quarter" idx="12"/>
          </p:nvPr>
        </p:nvSpPr>
        <p:spPr>
          <a:xfrm>
            <a:off x="3336925" y="4940174"/>
            <a:ext cx="5518150" cy="822971"/>
          </a:xfr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6" name="Текст 35"/>
          <p:cNvSpPr>
            <a:spLocks noGrp="1"/>
          </p:cNvSpPr>
          <p:nvPr>
            <p:ph type="body" sz="quarter" idx="13"/>
          </p:nvPr>
        </p:nvSpPr>
        <p:spPr>
          <a:xfrm>
            <a:off x="5197232" y="6126248"/>
            <a:ext cx="1751498" cy="355428"/>
          </a:xfrm>
          <a:solidFill>
            <a:srgbClr val="29679F"/>
          </a:solidFill>
        </p:spPr>
        <p:txBody>
          <a:bodyPr anchor="ctr"/>
          <a:lstStyle>
            <a:lvl3pPr marL="0" indent="0" algn="ctr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70901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="" xmlns:a16="http://schemas.microsoft.com/office/drawing/2014/main" id="{84EAB82B-2571-4A92-A90C-3A9E24C94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75AD60-4C99-4EB8-BA81-572E44D11298}" type="datetimeFigureOut">
              <a:rPr lang="ru-RU"/>
              <a:pPr>
                <a:defRPr/>
              </a:pPr>
              <a:t>21.05.2026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="" xmlns:a16="http://schemas.microsoft.com/office/drawing/2014/main" id="{ABB499C8-C7D5-4423-B2E9-6D4954140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="" xmlns:a16="http://schemas.microsoft.com/office/drawing/2014/main" id="{2ADEF522-6F3F-47AA-BDD0-8587CCD15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9CAE81-0085-4B7E-886E-8550D070AF6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45448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3E5B84E-2A35-473C-971C-668F22EB4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E35FE-DDE4-4870-86AF-3079EE9CE3CD}" type="datetimeFigureOut">
              <a:rPr lang="ru-RU"/>
              <a:pPr>
                <a:defRPr/>
              </a:pPr>
              <a:t>21.05.2026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E164368-A505-4E05-B39A-6ECEC2DE9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14FE574-284D-494A-9FEB-2E3FF9AFA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CFAD42-FFE1-42FE-99A9-CFF9E9682B8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543104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414454D-6048-4CA9-9654-A1042581B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99B911-C44D-4513-8798-3044E1639071}" type="datetimeFigureOut">
              <a:rPr lang="ru-RU"/>
              <a:pPr>
                <a:defRPr/>
              </a:pPr>
              <a:t>21.05.2026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7AE5653-00EF-49DE-9882-CB4F3547E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AA0C9CC-2F28-4F7B-9E67-FC3BA6671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8C381D-0B3C-4EF4-8F7B-01416E89044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911631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6">
            <a:extLst>
              <a:ext uri="{FF2B5EF4-FFF2-40B4-BE49-F238E27FC236}">
                <a16:creationId xmlns="" xmlns:a16="http://schemas.microsoft.com/office/drawing/2014/main" id="{6BFF8C60-7526-4204-88F9-D1F04305417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692" b="37909"/>
          <a:stretch>
            <a:fillRect/>
          </a:stretch>
        </p:blipFill>
        <p:spPr bwMode="auto">
          <a:xfrm>
            <a:off x="6373813" y="2600325"/>
            <a:ext cx="5818187" cy="425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Текст 28"/>
          <p:cNvSpPr>
            <a:spLocks noGrp="1"/>
          </p:cNvSpPr>
          <p:nvPr>
            <p:ph type="body" sz="quarter" idx="10"/>
          </p:nvPr>
        </p:nvSpPr>
        <p:spPr>
          <a:xfrm>
            <a:off x="2384808" y="2968476"/>
            <a:ext cx="7422384" cy="914400"/>
          </a:xfrm>
        </p:spPr>
        <p:txBody>
          <a:bodyPr>
            <a:normAutofit/>
          </a:bodyPr>
          <a:lstStyle>
            <a:lvl1pPr marL="0" indent="0" algn="ctr">
              <a:buNone/>
              <a:defRPr sz="3200"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2" name="Текст 31"/>
          <p:cNvSpPr>
            <a:spLocks noGrp="1"/>
          </p:cNvSpPr>
          <p:nvPr>
            <p:ph type="body" sz="quarter" idx="11"/>
          </p:nvPr>
        </p:nvSpPr>
        <p:spPr>
          <a:xfrm>
            <a:off x="4315619" y="4388803"/>
            <a:ext cx="3560763" cy="366077"/>
          </a:xfrm>
        </p:spPr>
        <p:txBody>
          <a:bodyPr anchor="ctr">
            <a:normAutofit/>
          </a:bodyPr>
          <a:lstStyle>
            <a:lvl1pPr marL="0" indent="0">
              <a:buNone/>
              <a:defRPr/>
            </a:lvl1pPr>
            <a:lvl2pPr marL="0" indent="0" algn="ctr">
              <a:spcBef>
                <a:spcPts val="0"/>
              </a:spcBef>
              <a:buNone/>
              <a:defRPr sz="2000" baseline="0">
                <a:solidFill>
                  <a:schemeClr val="accent1">
                    <a:lumMod val="50000"/>
                  </a:schemeClr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4" name="Текст 33"/>
          <p:cNvSpPr>
            <a:spLocks noGrp="1"/>
          </p:cNvSpPr>
          <p:nvPr>
            <p:ph type="body" sz="quarter" idx="12"/>
          </p:nvPr>
        </p:nvSpPr>
        <p:spPr>
          <a:xfrm>
            <a:off x="3336925" y="4940174"/>
            <a:ext cx="5518150" cy="822971"/>
          </a:xfr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6" name="Текст 35"/>
          <p:cNvSpPr>
            <a:spLocks noGrp="1"/>
          </p:cNvSpPr>
          <p:nvPr>
            <p:ph type="body" sz="quarter" idx="13"/>
          </p:nvPr>
        </p:nvSpPr>
        <p:spPr>
          <a:xfrm>
            <a:off x="5197232" y="6126248"/>
            <a:ext cx="1751498" cy="355428"/>
          </a:xfrm>
          <a:solidFill>
            <a:srgbClr val="29679F"/>
          </a:solidFill>
        </p:spPr>
        <p:txBody>
          <a:bodyPr anchor="ctr"/>
          <a:lstStyle>
            <a:lvl3pPr marL="0" indent="0" algn="ctr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79108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5C0E2B87-5E89-4C43-B3AE-80E06D645617}"/>
              </a:ext>
            </a:extLst>
          </p:cNvPr>
          <p:cNvSpPr/>
          <p:nvPr userDrawn="1"/>
        </p:nvSpPr>
        <p:spPr>
          <a:xfrm>
            <a:off x="0" y="6665913"/>
            <a:ext cx="12192000" cy="192087"/>
          </a:xfrm>
          <a:prstGeom prst="rect">
            <a:avLst/>
          </a:prstGeom>
          <a:solidFill>
            <a:srgbClr val="2E75B6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C253E43D-CD77-439F-A4CD-1EFB9EBA5F53}"/>
              </a:ext>
            </a:extLst>
          </p:cNvPr>
          <p:cNvSpPr/>
          <p:nvPr userDrawn="1"/>
        </p:nvSpPr>
        <p:spPr>
          <a:xfrm>
            <a:off x="0" y="0"/>
            <a:ext cx="12192000" cy="566738"/>
          </a:xfrm>
          <a:prstGeom prst="rect">
            <a:avLst/>
          </a:prstGeom>
          <a:solidFill>
            <a:srgbClr val="2E75B6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E42E1AEC-33F6-4555-B3E4-4D0689AA749D}"/>
              </a:ext>
            </a:extLst>
          </p:cNvPr>
          <p:cNvSpPr/>
          <p:nvPr userDrawn="1"/>
        </p:nvSpPr>
        <p:spPr>
          <a:xfrm>
            <a:off x="0" y="601663"/>
            <a:ext cx="12192000" cy="6067425"/>
          </a:xfrm>
          <a:prstGeom prst="rect">
            <a:avLst/>
          </a:prstGeom>
          <a:solidFill>
            <a:srgbClr val="FFFFF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5B9BD5">
                  <a:lumMod val="50000"/>
                </a:srgbClr>
              </a:solidFill>
            </a:endParaRPr>
          </a:p>
        </p:txBody>
      </p:sp>
      <p:pic>
        <p:nvPicPr>
          <p:cNvPr id="7" name="Рисунок 9">
            <a:extLst>
              <a:ext uri="{FF2B5EF4-FFF2-40B4-BE49-F238E27FC236}">
                <a16:creationId xmlns="" xmlns:a16="http://schemas.microsoft.com/office/drawing/2014/main" id="{EA67A511-3016-4A84-B07D-5A4C60D0738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692" b="37909"/>
          <a:stretch>
            <a:fillRect/>
          </a:stretch>
        </p:blipFill>
        <p:spPr bwMode="auto">
          <a:xfrm>
            <a:off x="6373813" y="2600325"/>
            <a:ext cx="5818187" cy="425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10">
            <a:extLst>
              <a:ext uri="{FF2B5EF4-FFF2-40B4-BE49-F238E27FC236}">
                <a16:creationId xmlns="" xmlns:a16="http://schemas.microsoft.com/office/drawing/2014/main" id="{64724F85-61F0-4E53-9941-FE42F58296D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9950" y="23813"/>
            <a:ext cx="23320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2900" y="-1"/>
            <a:ext cx="9316726" cy="566811"/>
          </a:xfrm>
        </p:spPr>
        <p:txBody>
          <a:bodyPr>
            <a:normAutofit/>
          </a:bodyPr>
          <a:lstStyle>
            <a:lvl1pPr algn="l">
              <a:defRPr sz="2000" b="1" baseline="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47531" y="601050"/>
            <a:ext cx="8696938" cy="567990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920833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F22A732-5E76-420D-915A-AF1D8ADAB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F3152C-806C-48F4-A255-3DD24D77FEE3}" type="datetimeFigureOut">
              <a:rPr lang="ru-RU"/>
              <a:pPr>
                <a:defRPr/>
              </a:pPr>
              <a:t>21.05.2026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38F8B6B-1ACD-4672-AD8F-621CA71CA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874F2A4-A5AA-4C13-955C-6B25502ED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FA6852-65DD-4CAC-836C-4EE5FF867C3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096255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E6A5CC8-1B2D-4E2D-AD18-C58CF052F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338788-8065-4983-B99D-E73926291C85}" type="datetimeFigureOut">
              <a:rPr lang="ru-RU"/>
              <a:pPr>
                <a:defRPr/>
              </a:pPr>
              <a:t>21.05.2026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FC680BC-52EC-46F4-9163-4E5BE6DA6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D512D87-F2D6-4C2C-BC3A-6C9671170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1A3E83-AE6B-4649-A3FA-AF69721C28B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624814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="" xmlns:a16="http://schemas.microsoft.com/office/drawing/2014/main" id="{448D7C4F-6FA4-474E-9C2E-B3785584D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A9C349-2B95-4687-BCEC-7EBA8F9D0878}" type="datetimeFigureOut">
              <a:rPr lang="ru-RU"/>
              <a:pPr>
                <a:defRPr/>
              </a:pPr>
              <a:t>21.05.2026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="" xmlns:a16="http://schemas.microsoft.com/office/drawing/2014/main" id="{81BB87DC-C7FF-4EAB-B1EE-499845A29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="" xmlns:a16="http://schemas.microsoft.com/office/drawing/2014/main" id="{D7A656AB-4EEA-4649-9282-EA4CDA620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9E043D-463F-4E94-ACC8-C91B9EACBA0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623238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="" xmlns:a16="http://schemas.microsoft.com/office/drawing/2014/main" id="{AADA4746-9641-470C-AEE0-6448D9B5D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F72AE-E14C-4AD0-BF91-53CEEB20F0E9}" type="datetimeFigureOut">
              <a:rPr lang="ru-RU"/>
              <a:pPr>
                <a:defRPr/>
              </a:pPr>
              <a:t>21.05.2026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="" xmlns:a16="http://schemas.microsoft.com/office/drawing/2014/main" id="{35574E42-9757-47F9-8D48-AAB60D82D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="" xmlns:a16="http://schemas.microsoft.com/office/drawing/2014/main" id="{D76BE4B4-892E-4305-981A-2044F5426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4BEE3C-2443-48A1-A621-6D9F37763C6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197874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="" xmlns:a16="http://schemas.microsoft.com/office/drawing/2014/main" id="{0C28C758-2E2E-460C-B407-1080BC435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B19660-6D76-411E-AE18-7FC6643E7977}" type="datetimeFigureOut">
              <a:rPr lang="ru-RU"/>
              <a:pPr>
                <a:defRPr/>
              </a:pPr>
              <a:t>21.05.2026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="" xmlns:a16="http://schemas.microsoft.com/office/drawing/2014/main" id="{B2E71756-40F9-4912-9EF4-D008992A1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="" xmlns:a16="http://schemas.microsoft.com/office/drawing/2014/main" id="{E77722C6-F74E-4B22-BF7A-3D417ED0E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0442CE-FBA5-48D7-96C3-C51C7FC066B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96458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FA70F0B7-AE91-4D48-B375-8A877DEF0A34}"/>
              </a:ext>
            </a:extLst>
          </p:cNvPr>
          <p:cNvSpPr/>
          <p:nvPr userDrawn="1"/>
        </p:nvSpPr>
        <p:spPr>
          <a:xfrm>
            <a:off x="0" y="6665913"/>
            <a:ext cx="12192000" cy="192087"/>
          </a:xfrm>
          <a:prstGeom prst="rect">
            <a:avLst/>
          </a:prstGeom>
          <a:solidFill>
            <a:srgbClr val="2E75B6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19399E97-3AEF-4F05-BE67-8AAA4480F39F}"/>
              </a:ext>
            </a:extLst>
          </p:cNvPr>
          <p:cNvSpPr/>
          <p:nvPr userDrawn="1"/>
        </p:nvSpPr>
        <p:spPr>
          <a:xfrm>
            <a:off x="0" y="0"/>
            <a:ext cx="12192000" cy="566738"/>
          </a:xfrm>
          <a:prstGeom prst="rect">
            <a:avLst/>
          </a:prstGeom>
          <a:solidFill>
            <a:srgbClr val="2E75B6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B3099B82-70EC-43C9-B650-05FDE68EF38E}"/>
              </a:ext>
            </a:extLst>
          </p:cNvPr>
          <p:cNvSpPr/>
          <p:nvPr userDrawn="1"/>
        </p:nvSpPr>
        <p:spPr>
          <a:xfrm>
            <a:off x="0" y="601663"/>
            <a:ext cx="12192000" cy="6067425"/>
          </a:xfrm>
          <a:prstGeom prst="rect">
            <a:avLst/>
          </a:prstGeom>
          <a:solidFill>
            <a:srgbClr val="FFFFF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Рисунок 9">
            <a:extLst>
              <a:ext uri="{FF2B5EF4-FFF2-40B4-BE49-F238E27FC236}">
                <a16:creationId xmlns="" xmlns:a16="http://schemas.microsoft.com/office/drawing/2014/main" id="{A888BC69-1918-48BD-9339-2EB0E1C4289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692" b="37909"/>
          <a:stretch>
            <a:fillRect/>
          </a:stretch>
        </p:blipFill>
        <p:spPr bwMode="auto">
          <a:xfrm>
            <a:off x="6373813" y="2600325"/>
            <a:ext cx="5818187" cy="425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10">
            <a:extLst>
              <a:ext uri="{FF2B5EF4-FFF2-40B4-BE49-F238E27FC236}">
                <a16:creationId xmlns="" xmlns:a16="http://schemas.microsoft.com/office/drawing/2014/main" id="{FC3FB0BC-A965-4973-A015-9E0B8D6E648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9950" y="23813"/>
            <a:ext cx="23320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2900" y="-1"/>
            <a:ext cx="9316726" cy="566811"/>
          </a:xfrm>
        </p:spPr>
        <p:txBody>
          <a:bodyPr>
            <a:normAutofit/>
          </a:bodyPr>
          <a:lstStyle>
            <a:lvl1pPr algn="l">
              <a:defRPr sz="2000" b="1" baseline="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47531" y="601050"/>
            <a:ext cx="8696938" cy="567990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290498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="" xmlns:a16="http://schemas.microsoft.com/office/drawing/2014/main" id="{EB13C7E3-B5D5-4EC5-AD8D-EB0D3AA2D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41553-5BCA-4C1C-B934-9413BA770B7B}" type="datetimeFigureOut">
              <a:rPr lang="ru-RU"/>
              <a:pPr>
                <a:defRPr/>
              </a:pPr>
              <a:t>21.05.2026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="" xmlns:a16="http://schemas.microsoft.com/office/drawing/2014/main" id="{16E9DC60-A072-4CAA-B806-26DC7CFC6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="" xmlns:a16="http://schemas.microsoft.com/office/drawing/2014/main" id="{5F581F5B-D3A9-4D18-BCF9-8A326A704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1AE19A-C915-45D1-B965-C774DC5D105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205702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="" xmlns:a16="http://schemas.microsoft.com/office/drawing/2014/main" id="{02224443-9FCB-4474-95F5-355FFDD72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06C4F3-C935-4107-90F4-2559DF54824A}" type="datetimeFigureOut">
              <a:rPr lang="ru-RU"/>
              <a:pPr>
                <a:defRPr/>
              </a:pPr>
              <a:t>21.05.2026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="" xmlns:a16="http://schemas.microsoft.com/office/drawing/2014/main" id="{885DF60A-3D3A-4360-91F4-FDAD20A2E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="" xmlns:a16="http://schemas.microsoft.com/office/drawing/2014/main" id="{B4EA3C17-C3D1-45FF-AB22-6A5914124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322CCE-9317-4706-A3BF-276B661E87E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576666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="" xmlns:a16="http://schemas.microsoft.com/office/drawing/2014/main" id="{ED9E82CE-3AD2-4027-8913-47C67B734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D9BD4-AD45-41EA-9AC6-BC05D1BFAB30}" type="datetimeFigureOut">
              <a:rPr lang="ru-RU"/>
              <a:pPr>
                <a:defRPr/>
              </a:pPr>
              <a:t>21.05.2026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="" xmlns:a16="http://schemas.microsoft.com/office/drawing/2014/main" id="{75CC25FB-2642-4111-9643-F6087FB7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="" xmlns:a16="http://schemas.microsoft.com/office/drawing/2014/main" id="{8115A858-7901-4474-AC77-FE21C4157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AF4687-FD85-4DC3-A678-7BA2755DCCD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041215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1057D11-556E-440C-97B3-A2B7A9D99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1F5FA-B81C-4ADC-A614-85956BDC034D}" type="datetimeFigureOut">
              <a:rPr lang="ru-RU"/>
              <a:pPr>
                <a:defRPr/>
              </a:pPr>
              <a:t>21.05.2026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530983B-EF0C-4B5A-B5A1-35D0C5F5D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CB383B8-8020-4B85-B89F-7F6170DB4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64409-5737-4258-BCF7-3009DC634A2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010261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A02EB72-E46B-46D5-9DEC-F9CB9A32E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EAD1F6-9FB1-47FF-BD76-286A0622932A}" type="datetimeFigureOut">
              <a:rPr lang="ru-RU"/>
              <a:pPr>
                <a:defRPr/>
              </a:pPr>
              <a:t>21.05.2026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0EF0373-9EE0-4400-926F-BACF8AFF8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B043929-71F5-40A0-88B7-079E95D40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87477-D4BC-414D-ABDD-D57C5882604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06684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B58A6FD-B6E9-4DCD-9E7C-EDDC0CDF4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256442-C7E9-4B54-B94F-06BEFE108817}" type="datetimeFigureOut">
              <a:rPr lang="ru-RU"/>
              <a:pPr>
                <a:defRPr/>
              </a:pPr>
              <a:t>21.05.2026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D880F6D-D9FB-4D15-9B6C-FD792353C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2992E68-03F2-4A80-8BDF-9DC51C2CF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4477F0-2BCB-4BEE-BB30-2D79E6B6BF7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83117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4C0D4C7-197D-43CE-9BCC-AB40F70ED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72362E-5CFB-4165-90C1-EEEF8FD696A6}" type="datetimeFigureOut">
              <a:rPr lang="ru-RU"/>
              <a:pPr>
                <a:defRPr/>
              </a:pPr>
              <a:t>21.05.2026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19A048C-FD7B-49FF-8357-79B077F46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EA9951B-8154-40F8-8880-9924FEEEA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8D172-7148-47B1-AC54-EA678528D35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58831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="" xmlns:a16="http://schemas.microsoft.com/office/drawing/2014/main" id="{CCAE820B-3FB6-4DB3-940B-CC74474EB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25016F-1E63-441E-AF65-98E35321CDEE}" type="datetimeFigureOut">
              <a:rPr lang="ru-RU"/>
              <a:pPr>
                <a:defRPr/>
              </a:pPr>
              <a:t>21.05.2026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="" xmlns:a16="http://schemas.microsoft.com/office/drawing/2014/main" id="{9838023B-7121-4678-A8B6-019809402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="" xmlns:a16="http://schemas.microsoft.com/office/drawing/2014/main" id="{B5050B04-DC80-42C9-A516-3F78C65DC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D865F5-E70F-4313-A026-40691AFEBF5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19020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="" xmlns:a16="http://schemas.microsoft.com/office/drawing/2014/main" id="{2FAC30E9-C41C-48E4-A1F9-353A082CC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17E21B-46A1-41E4-9944-B2EA89AB14EB}" type="datetimeFigureOut">
              <a:rPr lang="ru-RU"/>
              <a:pPr>
                <a:defRPr/>
              </a:pPr>
              <a:t>21.05.2026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="" xmlns:a16="http://schemas.microsoft.com/office/drawing/2014/main" id="{0EBA1A78-D437-4DA5-8C40-B3399C174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="" xmlns:a16="http://schemas.microsoft.com/office/drawing/2014/main" id="{647903C4-E839-462B-897E-6936A780C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65C6D3-1004-4068-B40F-084DB0687D5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9279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="" xmlns:a16="http://schemas.microsoft.com/office/drawing/2014/main" id="{5BA3C34F-15B2-4B52-AC4C-313F0D40B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6B6808-9DFF-43CB-96EF-619BBCF21E1D}" type="datetimeFigureOut">
              <a:rPr lang="ru-RU"/>
              <a:pPr>
                <a:defRPr/>
              </a:pPr>
              <a:t>21.05.2026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="" xmlns:a16="http://schemas.microsoft.com/office/drawing/2014/main" id="{4FA55AD5-495B-4A0E-B2E1-5A973CB6F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="" xmlns:a16="http://schemas.microsoft.com/office/drawing/2014/main" id="{9F9BA463-57D1-4166-9694-3D8C8F764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D7E111-8D39-47F0-B2BA-BB7E61449C0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85050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="" xmlns:a16="http://schemas.microsoft.com/office/drawing/2014/main" id="{5102F563-D634-423F-A8B3-67715FAB3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1DCDBF-399C-4E16-85F5-C7C833270AC9}" type="datetimeFigureOut">
              <a:rPr lang="ru-RU"/>
              <a:pPr>
                <a:defRPr/>
              </a:pPr>
              <a:t>21.05.2026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="" xmlns:a16="http://schemas.microsoft.com/office/drawing/2014/main" id="{381187D9-DFB2-49E9-A6BB-D839D4307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="" xmlns:a16="http://schemas.microsoft.com/office/drawing/2014/main" id="{BDB7E754-CA6A-4D96-B79B-ACA2467A1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C4CF7D-3183-4842-BD6F-2A2231A6E6B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34475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="" xmlns:a16="http://schemas.microsoft.com/office/drawing/2014/main" id="{6424A1D3-A86A-46B6-AD30-30856AF8D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7D57BA-4648-474F-842F-68FB51317A51}" type="datetimeFigureOut">
              <a:rPr lang="ru-RU"/>
              <a:pPr>
                <a:defRPr/>
              </a:pPr>
              <a:t>21.05.2026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="" xmlns:a16="http://schemas.microsoft.com/office/drawing/2014/main" id="{F25426CD-376E-41DC-8491-7AE35EEBB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="" xmlns:a16="http://schemas.microsoft.com/office/drawing/2014/main" id="{08E8C3EE-BE8B-4B34-8365-FE34B7ED5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0ABEA0-9480-4B1E-8B9D-888385FC764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39866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="" xmlns:a16="http://schemas.microsoft.com/office/drawing/2014/main" id="{7796F525-B07D-4D10-AB93-003EA0B27F4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="" xmlns:a16="http://schemas.microsoft.com/office/drawing/2014/main" id="{13034CA2-5966-4BE2-9988-814683A0983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C0783C9-91C8-468D-B293-249C98075E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C20F2A3-0A90-457E-913D-9C8D8662F5A5}" type="datetimeFigureOut">
              <a:rPr lang="ru-RU"/>
              <a:pPr>
                <a:defRPr/>
              </a:pPr>
              <a:t>21.05.2026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009E2A6-06F6-48FE-BC1D-05D3FD5D8F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EE1F024-37A9-490E-8DB7-BC9271EA24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3A87745-6AA7-4E1F-B788-8FCCD79911B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6" r:id="rId1"/>
    <p:sldLayoutId id="2147484007" r:id="rId2"/>
    <p:sldLayoutId id="2147483986" r:id="rId3"/>
    <p:sldLayoutId id="2147483987" r:id="rId4"/>
    <p:sldLayoutId id="2147483988" r:id="rId5"/>
    <p:sldLayoutId id="2147483989" r:id="rId6"/>
    <p:sldLayoutId id="2147483990" r:id="rId7"/>
    <p:sldLayoutId id="2147483991" r:id="rId8"/>
    <p:sldLayoutId id="2147483992" r:id="rId9"/>
    <p:sldLayoutId id="2147483993" r:id="rId10"/>
    <p:sldLayoutId id="2147483994" r:id="rId11"/>
    <p:sldLayoutId id="2147483995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>
            <a:extLst>
              <a:ext uri="{FF2B5EF4-FFF2-40B4-BE49-F238E27FC236}">
                <a16:creationId xmlns="" xmlns:a16="http://schemas.microsoft.com/office/drawing/2014/main" id="{4587B52C-AF9F-47CD-8F95-D84C923F2A0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2051" name="Текст 2">
            <a:extLst>
              <a:ext uri="{FF2B5EF4-FFF2-40B4-BE49-F238E27FC236}">
                <a16:creationId xmlns="" xmlns:a16="http://schemas.microsoft.com/office/drawing/2014/main" id="{2F2F7ECA-E2B2-4063-9081-097DA7A6A7C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34F386A-081E-4CA6-8F0D-713C8EF4A9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fld id="{55D97D2D-DBA8-467B-B895-F78AD686AD72}" type="datetimeFigureOut">
              <a:rPr lang="ru-RU"/>
              <a:pPr>
                <a:defRPr/>
              </a:pPr>
              <a:t>21.05.2026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E9B3E1C-5CE2-480C-B603-69BFAA9FE0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81E10AE-5F37-4C56-8904-56F0B03890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CB4450D-1ACA-4FEB-A0BB-2C61F70D28F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8" r:id="rId1"/>
    <p:sldLayoutId id="2147484009" r:id="rId2"/>
    <p:sldLayoutId id="2147483996" r:id="rId3"/>
    <p:sldLayoutId id="2147483997" r:id="rId4"/>
    <p:sldLayoutId id="2147483998" r:id="rId5"/>
    <p:sldLayoutId id="2147483999" r:id="rId6"/>
    <p:sldLayoutId id="2147484000" r:id="rId7"/>
    <p:sldLayoutId id="2147484001" r:id="rId8"/>
    <p:sldLayoutId id="2147484002" r:id="rId9"/>
    <p:sldLayoutId id="2147484003" r:id="rId10"/>
    <p:sldLayoutId id="2147484004" r:id="rId11"/>
    <p:sldLayoutId id="2147484005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1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yandex.ru/u/69808fa002848f8e85a518af/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18">
            <a:extLst>
              <a:ext uri="{FF2B5EF4-FFF2-40B4-BE49-F238E27FC236}">
                <a16:creationId xmlns="" xmlns:a16="http://schemas.microsoft.com/office/drawing/2014/main" id="{B7FCBEA9-33C0-4372-BDEF-2D185F161D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9325" y="222250"/>
            <a:ext cx="2800350" cy="189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Текст 9">
            <a:extLst>
              <a:ext uri="{FF2B5EF4-FFF2-40B4-BE49-F238E27FC236}">
                <a16:creationId xmlns="" xmlns:a16="http://schemas.microsoft.com/office/drawing/2014/main" id="{00B99393-EF5D-4BD7-9CE8-CF66BAFB373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5113" y="2346325"/>
            <a:ext cx="11614150" cy="15494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спортивно-массовой деятельности 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ГБОУ Санкт-Петербурга. 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Итоги и перспективы</a:t>
            </a:r>
          </a:p>
        </p:txBody>
      </p:sp>
      <p:sp>
        <p:nvSpPr>
          <p:cNvPr id="6" name="Текст 31">
            <a:extLst>
              <a:ext uri="{FF2B5EF4-FFF2-40B4-BE49-F238E27FC236}">
                <a16:creationId xmlns="" xmlns:a16="http://schemas.microsoft.com/office/drawing/2014/main" id="{CCA25773-F6C2-457D-AE59-A1AFA64F0C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10088" y="5572125"/>
            <a:ext cx="7483475" cy="1082675"/>
          </a:xfrm>
        </p:spPr>
        <p:txBody>
          <a:bodyPr rtlCol="0">
            <a:normAutofit fontScale="92500" lnSpcReduction="10000"/>
          </a:bodyPr>
          <a:lstStyle>
            <a:lvl1pPr marL="0" indent="0">
              <a:buNone/>
              <a:defRPr/>
            </a:lvl1pPr>
            <a:lvl2pPr marL="0" indent="0" algn="ctr">
              <a:spcBef>
                <a:spcPts val="0"/>
              </a:spcBef>
              <a:buNone/>
              <a:defRPr sz="2000" baseline="0">
                <a:solidFill>
                  <a:schemeClr val="accent1">
                    <a:lumMod val="50000"/>
                  </a:schemeClr>
                </a:solidFill>
              </a:defRPr>
            </a:lvl2pPr>
            <a:lvl3pPr marL="914400" indent="0">
              <a:buNone/>
              <a:defRPr/>
            </a:lvl3pPr>
          </a:lstStyle>
          <a:p>
            <a:pPr marL="144000" lvl="1" algn="r"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ru-RU" i="1" dirty="0"/>
              <a:t>Региональный ресурсный центр развития дополнительного образования физкультурно-спортивной направленности</a:t>
            </a:r>
            <a:br>
              <a:rPr lang="ru-RU" i="1" dirty="0"/>
            </a:br>
            <a:r>
              <a:rPr lang="ru-RU" i="1" dirty="0"/>
              <a:t>ГКЦ ФСР ГБНОУ «Балтийский берег» </a:t>
            </a:r>
          </a:p>
        </p:txBody>
      </p:sp>
      <p:sp>
        <p:nvSpPr>
          <p:cNvPr id="5" name="Текст 9">
            <a:extLst>
              <a:ext uri="{FF2B5EF4-FFF2-40B4-BE49-F238E27FC236}">
                <a16:creationId xmlns="" xmlns:a16="http://schemas.microsoft.com/office/drawing/2014/main" id="{7BD12C7C-F739-4C24-A620-1625526F66D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87775" y="4149725"/>
            <a:ext cx="8404225" cy="1368425"/>
          </a:xfrm>
        </p:spPr>
        <p:txBody>
          <a:bodyPr rtlCol="0">
            <a:noAutofit/>
          </a:bodyPr>
          <a:lstStyle/>
          <a:p>
            <a:pPr algn="l">
              <a:defRPr/>
            </a:pPr>
            <a:r>
              <a:rPr lang="ru-RU" sz="2400" b="0" dirty="0"/>
              <a:t>Дата проведения: 20 мая 2026 года, в 16:30 </a:t>
            </a:r>
            <a:br>
              <a:rPr lang="ru-RU" sz="2400" b="0" dirty="0"/>
            </a:br>
            <a:r>
              <a:rPr lang="ru-RU" sz="2400" b="0" dirty="0"/>
              <a:t>на базе ГБНОУ «Балтийский берег» </a:t>
            </a:r>
            <a:endParaRPr lang="ru-RU" sz="2400" dirty="0"/>
          </a:p>
          <a:p>
            <a:pPr algn="l">
              <a:defRPr/>
            </a:pPr>
            <a:r>
              <a:rPr lang="ru-RU" sz="2400" b="0" dirty="0"/>
              <a:t>адрес: Санкт-Петербург, ул. Черняховского, д. 49, литера Б </a:t>
            </a:r>
            <a:br>
              <a:rPr lang="ru-RU" sz="2400" b="0" dirty="0"/>
            </a:br>
            <a:endParaRPr lang="ru-RU" sz="2400" dirty="0"/>
          </a:p>
        </p:txBody>
      </p: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0660231"/>
              </p:ext>
            </p:extLst>
          </p:nvPr>
        </p:nvGraphicFramePr>
        <p:xfrm>
          <a:off x="1683662" y="1016195"/>
          <a:ext cx="8615670" cy="60961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Acrobat Document" r:id="rId3" imgW="6676845" imgH="4724343" progId="AcroExch.Document.7">
                  <p:embed/>
                </p:oleObj>
              </mc:Choice>
              <mc:Fallback>
                <p:oleObj name="Acrobat Document" r:id="rId3" imgW="6676845" imgH="4724343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83662" y="1016195"/>
                        <a:ext cx="8615670" cy="60961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42899" y="488272"/>
            <a:ext cx="10452347" cy="1313895"/>
          </a:xfrm>
        </p:spPr>
        <p:txBody>
          <a:bodyPr/>
          <a:lstStyle/>
          <a:p>
            <a:r>
              <a:rPr lang="ru-RU" sz="2000" dirty="0"/>
              <a:t>Региональный этап Всероссийского марафона                                                                                     «Биатлон - в школу, Биатлон - ГТО, Биатлон - в колледж» среди обучающихся общеобразовательных организаций и организаций профессионального образования Российской Федерации</a:t>
            </a:r>
          </a:p>
        </p:txBody>
      </p:sp>
    </p:spTree>
    <p:extLst>
      <p:ext uri="{BB962C8B-B14F-4D97-AF65-F5344CB8AC3E}">
        <p14:creationId xmlns:p14="http://schemas.microsoft.com/office/powerpoint/2010/main" val="915822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>
            <a:extLst>
              <a:ext uri="{FF2B5EF4-FFF2-40B4-BE49-F238E27FC236}">
                <a16:creationId xmlns="" xmlns:a16="http://schemas.microsoft.com/office/drawing/2014/main" id="{ACE3E5BB-84D1-4720-9517-7B1ED58E78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2900" y="0"/>
            <a:ext cx="9317038" cy="566738"/>
          </a:xfrm>
        </p:spPr>
        <p:txBody>
          <a:bodyPr>
            <a:noAutofit/>
          </a:bodyPr>
          <a:lstStyle/>
          <a:p>
            <a:r>
              <a:rPr lang="ru-RU" sz="1800" dirty="0"/>
              <a:t>XV</a:t>
            </a:r>
            <a:r>
              <a:rPr lang="en-US" sz="1800" dirty="0"/>
              <a:t>II </a:t>
            </a:r>
            <a:r>
              <a:rPr lang="ru-RU" sz="1800" dirty="0"/>
              <a:t>региональные состязания школьных спортивных клубов Санкт-Петербурга</a:t>
            </a:r>
            <a:endParaRPr lang="ru-RU" altLang="ru-RU" sz="18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73EB1A87-8EFA-4DDF-8456-7C8FF2E5EB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35096" y="761461"/>
            <a:ext cx="5427532" cy="1244893"/>
          </a:xfrm>
        </p:spPr>
        <p:txBody>
          <a:bodyPr/>
          <a:lstStyle/>
          <a:p>
            <a:pPr algn="r"/>
            <a:r>
              <a:rPr lang="ru-RU" sz="1800" b="1" dirty="0"/>
              <a:t>с 14 по 17 сентября 2026 года</a:t>
            </a:r>
          </a:p>
          <a:p>
            <a:pPr algn="r"/>
            <a:r>
              <a:rPr lang="ru-RU" sz="1800" dirty="0"/>
              <a:t>ДООЛ «Солнечный» ГБНОУ «Балтийский берег»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ru-RU" sz="1800" dirty="0"/>
              <a:t> пос. Молодежное, Приморское шоссе, 671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16D0A392-BE6F-4EB1-A8E0-A1D66FB9E773}"/>
              </a:ext>
            </a:extLst>
          </p:cNvPr>
          <p:cNvSpPr/>
          <p:nvPr/>
        </p:nvSpPr>
        <p:spPr>
          <a:xfrm>
            <a:off x="6635095" y="2085189"/>
            <a:ext cx="54275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800" dirty="0">
                <a:solidFill>
                  <a:srgbClr val="002060"/>
                </a:solidFill>
                <a:effectLst/>
                <a:latin typeface="+mn-lt"/>
                <a:ea typeface="Microsoft Sans Serif" panose="020B0604020202020204" pitchFamily="34" charset="0"/>
              </a:rPr>
              <a:t>Состав команды – 12 человек: </a:t>
            </a:r>
            <a:br>
              <a:rPr lang="ru-RU" sz="1800" dirty="0">
                <a:solidFill>
                  <a:srgbClr val="002060"/>
                </a:solidFill>
                <a:effectLst/>
                <a:latin typeface="+mn-lt"/>
                <a:ea typeface="Microsoft Sans Serif" panose="020B0604020202020204" pitchFamily="34" charset="0"/>
              </a:rPr>
            </a:br>
            <a:r>
              <a:rPr lang="ru-RU" sz="1800" dirty="0">
                <a:solidFill>
                  <a:srgbClr val="002060"/>
                </a:solidFill>
                <a:effectLst/>
                <a:latin typeface="+mn-lt"/>
                <a:ea typeface="Microsoft Sans Serif" panose="020B0604020202020204" pitchFamily="34" charset="0"/>
              </a:rPr>
              <a:t>в том числе 10 участников </a:t>
            </a:r>
            <a:br>
              <a:rPr lang="ru-RU" sz="1800" dirty="0">
                <a:solidFill>
                  <a:srgbClr val="002060"/>
                </a:solidFill>
                <a:effectLst/>
                <a:latin typeface="+mn-lt"/>
                <a:ea typeface="Microsoft Sans Serif" panose="020B0604020202020204" pitchFamily="34" charset="0"/>
              </a:rPr>
            </a:br>
            <a:r>
              <a:rPr lang="ru-RU" sz="1800" dirty="0">
                <a:solidFill>
                  <a:srgbClr val="002060"/>
                </a:solidFill>
                <a:effectLst/>
                <a:latin typeface="+mn-lt"/>
                <a:ea typeface="Microsoft Sans Serif" panose="020B0604020202020204" pitchFamily="34" charset="0"/>
              </a:rPr>
              <a:t>(5 юношей и 5 девушек 2014-2015 годов рождения) </a:t>
            </a:r>
            <a:br>
              <a:rPr lang="ru-RU" sz="1800" dirty="0">
                <a:solidFill>
                  <a:srgbClr val="002060"/>
                </a:solidFill>
                <a:effectLst/>
                <a:latin typeface="+mn-lt"/>
                <a:ea typeface="Microsoft Sans Serif" panose="020B0604020202020204" pitchFamily="34" charset="0"/>
              </a:rPr>
            </a:br>
            <a:r>
              <a:rPr lang="ru-RU" sz="1800" dirty="0">
                <a:solidFill>
                  <a:srgbClr val="002060"/>
                </a:solidFill>
                <a:effectLst/>
                <a:latin typeface="+mn-lt"/>
                <a:ea typeface="Microsoft Sans Serif" panose="020B0604020202020204" pitchFamily="34" charset="0"/>
              </a:rPr>
              <a:t>и 2 руководителя</a:t>
            </a:r>
            <a:endParaRPr lang="ru-RU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816CB37-F304-44C7-82CD-DCA564155E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875" y="761461"/>
            <a:ext cx="6374222" cy="5603828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136798D4-44A3-488C-99F5-21C16FD64204}"/>
              </a:ext>
            </a:extLst>
          </p:cNvPr>
          <p:cNvSpPr/>
          <p:nvPr/>
        </p:nvSpPr>
        <p:spPr>
          <a:xfrm>
            <a:off x="6635097" y="3440097"/>
            <a:ext cx="542753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>
                <a:solidFill>
                  <a:srgbClr val="002060"/>
                </a:solidFill>
                <a:latin typeface="+mn-lt"/>
                <a:ea typeface="Microsoft Sans Serif" panose="020B0604020202020204" pitchFamily="34" charset="0"/>
              </a:rPr>
              <a:t>Команды ШСК ГБОУ </a:t>
            </a:r>
            <a:br>
              <a:rPr lang="ru-RU" dirty="0">
                <a:solidFill>
                  <a:srgbClr val="002060"/>
                </a:solidFill>
                <a:latin typeface="+mn-lt"/>
                <a:ea typeface="Microsoft Sans Serif" panose="020B0604020202020204" pitchFamily="34" charset="0"/>
              </a:rPr>
            </a:br>
            <a:r>
              <a:rPr lang="ru-RU" dirty="0">
                <a:solidFill>
                  <a:srgbClr val="002060"/>
                </a:solidFill>
                <a:latin typeface="+mn-lt"/>
                <a:ea typeface="Microsoft Sans Serif" panose="020B0604020202020204" pitchFamily="34" charset="0"/>
              </a:rPr>
              <a:t>направляются для участия в состязаниях </a:t>
            </a:r>
            <a:br>
              <a:rPr lang="ru-RU" dirty="0">
                <a:solidFill>
                  <a:srgbClr val="002060"/>
                </a:solidFill>
                <a:latin typeface="+mn-lt"/>
                <a:ea typeface="Microsoft Sans Serif" panose="020B0604020202020204" pitchFamily="34" charset="0"/>
              </a:rPr>
            </a:br>
            <a:r>
              <a:rPr lang="ru-RU" dirty="0">
                <a:solidFill>
                  <a:srgbClr val="002060"/>
                </a:solidFill>
                <a:latin typeface="+mn-lt"/>
                <a:ea typeface="Microsoft Sans Serif" panose="020B0604020202020204" pitchFamily="34" charset="0"/>
              </a:rPr>
              <a:t>отделами образования администраций районов Санкт-Петербурга </a:t>
            </a:r>
            <a:r>
              <a:rPr lang="en-US" dirty="0">
                <a:solidFill>
                  <a:srgbClr val="002060"/>
                </a:solidFill>
                <a:latin typeface="+mn-lt"/>
                <a:ea typeface="Microsoft Sans Serif" panose="020B0604020202020204" pitchFamily="34" charset="0"/>
              </a:rPr>
              <a:t/>
            </a:r>
            <a:br>
              <a:rPr lang="en-US" dirty="0">
                <a:solidFill>
                  <a:srgbClr val="002060"/>
                </a:solidFill>
                <a:latin typeface="+mn-lt"/>
                <a:ea typeface="Microsoft Sans Serif" panose="020B0604020202020204" pitchFamily="34" charset="0"/>
              </a:rPr>
            </a:br>
            <a:r>
              <a:rPr lang="ru-RU" dirty="0">
                <a:solidFill>
                  <a:srgbClr val="002060"/>
                </a:solidFill>
                <a:latin typeface="+mn-lt"/>
                <a:ea typeface="Microsoft Sans Serif" panose="020B0604020202020204" pitchFamily="34" charset="0"/>
              </a:rPr>
              <a:t>по результатам, показанным ШСК ГБОУ </a:t>
            </a:r>
            <a:r>
              <a:rPr lang="en-US" dirty="0">
                <a:solidFill>
                  <a:srgbClr val="002060"/>
                </a:solidFill>
                <a:latin typeface="+mn-lt"/>
                <a:ea typeface="Microsoft Sans Serif" panose="020B0604020202020204" pitchFamily="34" charset="0"/>
              </a:rPr>
              <a:t/>
            </a:r>
            <a:br>
              <a:rPr lang="en-US" dirty="0">
                <a:solidFill>
                  <a:srgbClr val="002060"/>
                </a:solidFill>
                <a:latin typeface="+mn-lt"/>
                <a:ea typeface="Microsoft Sans Serif" panose="020B0604020202020204" pitchFamily="34" charset="0"/>
              </a:rPr>
            </a:br>
            <a:r>
              <a:rPr lang="ru-RU" dirty="0">
                <a:solidFill>
                  <a:srgbClr val="002060"/>
                </a:solidFill>
                <a:latin typeface="+mn-lt"/>
                <a:ea typeface="Microsoft Sans Serif" panose="020B0604020202020204" pitchFamily="34" charset="0"/>
              </a:rPr>
              <a:t>в 2025/2026 учебном году</a:t>
            </a:r>
            <a:endParaRPr lang="ru-RU" dirty="0">
              <a:solidFill>
                <a:srgbClr val="002060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342900" y="-1"/>
            <a:ext cx="9316726" cy="566811"/>
          </a:xfrm>
        </p:spPr>
        <p:txBody>
          <a:bodyPr>
            <a:normAutofit fontScale="90000"/>
          </a:bodyPr>
          <a:lstStyle/>
          <a:p>
            <a:r>
              <a:rPr lang="ru-RU" kern="50" dirty="0"/>
              <a:t>РЕГИОНАЛЬНОЕ ПЕРВЕНСТВО ПО КРАЕВЕДЧЕСКОМУ ОРИЕНТИРОВАНИЮ </a:t>
            </a:r>
            <a:br>
              <a:rPr lang="ru-RU" kern="50" dirty="0"/>
            </a:br>
            <a:r>
              <a:rPr lang="ru-RU" kern="50" dirty="0"/>
              <a:t>«МОЙ ГОРОД - САНКТ-ПЕТЕРБУРГ» СРЕДИ ОБУЧАЮЩИХСЯ ОБРАЗОВАТЕЛЬНЫХ ОРГАНИЗАЦИЙ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6B07B54-E3ED-4BBF-91BB-9F611C440199}"/>
              </a:ext>
            </a:extLst>
          </p:cNvPr>
          <p:cNvSpPr txBox="1">
            <a:spLocks/>
          </p:cNvSpPr>
          <p:nvPr/>
        </p:nvSpPr>
        <p:spPr bwMode="ltGray">
          <a:xfrm>
            <a:off x="128148" y="3781244"/>
            <a:ext cx="2961434" cy="1233817"/>
          </a:xfrm>
          <a:prstGeom prst="rect">
            <a:avLst/>
          </a:prstGeom>
        </p:spPr>
        <p:txBody>
          <a:bodyPr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425"/>
              </a:spcBef>
              <a:buNone/>
            </a:pPr>
            <a:r>
              <a:rPr lang="ru-RU" sz="2000" b="1" dirty="0">
                <a:solidFill>
                  <a:srgbClr val="002060"/>
                </a:solidFill>
              </a:rPr>
              <a:t>Группа «А»: </a:t>
            </a:r>
            <a:r>
              <a:rPr lang="ru-RU" sz="2000" dirty="0">
                <a:solidFill>
                  <a:srgbClr val="002060"/>
                </a:solidFill>
              </a:rPr>
              <a:t>8-9 классы</a:t>
            </a:r>
          </a:p>
          <a:p>
            <a:pPr marL="0" indent="0">
              <a:lnSpc>
                <a:spcPct val="110000"/>
              </a:lnSpc>
              <a:spcBef>
                <a:spcPts val="425"/>
              </a:spcBef>
              <a:buNone/>
            </a:pPr>
            <a:r>
              <a:rPr lang="ru-RU" sz="2000" b="1" dirty="0">
                <a:solidFill>
                  <a:srgbClr val="002060"/>
                </a:solidFill>
              </a:rPr>
              <a:t>Группа «В»: </a:t>
            </a:r>
            <a:r>
              <a:rPr lang="ru-RU" sz="2000" dirty="0">
                <a:solidFill>
                  <a:srgbClr val="002060"/>
                </a:solidFill>
              </a:rPr>
              <a:t>5-7 классы</a:t>
            </a:r>
          </a:p>
          <a:p>
            <a:pPr marL="0" indent="0">
              <a:lnSpc>
                <a:spcPct val="110000"/>
              </a:lnSpc>
              <a:spcBef>
                <a:spcPts val="425"/>
              </a:spcBef>
              <a:buNone/>
            </a:pPr>
            <a:r>
              <a:rPr lang="ru-RU" sz="2000" b="1" dirty="0">
                <a:solidFill>
                  <a:srgbClr val="002060"/>
                </a:solidFill>
              </a:rPr>
              <a:t>Группа «С»: </a:t>
            </a:r>
            <a:r>
              <a:rPr lang="ru-RU" sz="2000" dirty="0">
                <a:solidFill>
                  <a:srgbClr val="002060"/>
                </a:solidFill>
              </a:rPr>
              <a:t>1-4 классы</a:t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>(на 1 января 2026 года)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7" name="Текст 10">
            <a:extLst>
              <a:ext uri="{FF2B5EF4-FFF2-40B4-BE49-F238E27FC236}">
                <a16:creationId xmlns="" xmlns:a16="http://schemas.microsoft.com/office/drawing/2014/main" id="{81D93562-F631-4ADB-AB50-4D5ECF40F8A1}"/>
              </a:ext>
            </a:extLst>
          </p:cNvPr>
          <p:cNvSpPr txBox="1">
            <a:spLocks/>
          </p:cNvSpPr>
          <p:nvPr/>
        </p:nvSpPr>
        <p:spPr bwMode="ltGray">
          <a:xfrm>
            <a:off x="4149645" y="614901"/>
            <a:ext cx="7940841" cy="1958357"/>
          </a:xfrm>
          <a:prstGeom prst="rect">
            <a:avLst/>
          </a:prstGeom>
        </p:spPr>
        <p:txBody>
          <a:bodyPr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425"/>
              </a:spcBef>
              <a:buNone/>
            </a:pPr>
            <a:r>
              <a:rPr lang="en-US" sz="2000" b="1" spc="-15" dirty="0">
                <a:solidFill>
                  <a:srgbClr val="002060"/>
                </a:solidFill>
                <a:cs typeface="Arial"/>
              </a:rPr>
              <a:t>I </a:t>
            </a:r>
            <a:r>
              <a:rPr lang="ru-RU" sz="2000" b="1" spc="-15" dirty="0">
                <a:solidFill>
                  <a:srgbClr val="002060"/>
                </a:solidFill>
                <a:cs typeface="Arial"/>
              </a:rPr>
              <a:t>этап – </a:t>
            </a:r>
            <a:r>
              <a:rPr lang="ru-RU" sz="2000" b="1" spc="-15" dirty="0">
                <a:solidFill>
                  <a:schemeClr val="accent6">
                    <a:lumMod val="75000"/>
                  </a:schemeClr>
                </a:solidFill>
                <a:cs typeface="Arial"/>
              </a:rPr>
              <a:t>январь-февраль</a:t>
            </a:r>
            <a:r>
              <a:rPr lang="ru-RU" sz="2000" b="1" spc="-15" dirty="0">
                <a:solidFill>
                  <a:srgbClr val="002060"/>
                </a:solidFill>
                <a:cs typeface="Arial"/>
              </a:rPr>
              <a:t> </a:t>
            </a:r>
            <a:r>
              <a:rPr lang="ru-RU" sz="2000" b="1" spc="-15" dirty="0">
                <a:solidFill>
                  <a:schemeClr val="accent6">
                    <a:lumMod val="75000"/>
                  </a:schemeClr>
                </a:solidFill>
                <a:cs typeface="Arial"/>
              </a:rPr>
              <a:t>2026 года </a:t>
            </a:r>
            <a:r>
              <a:rPr lang="ru-RU" sz="2000" b="1" spc="-15" dirty="0">
                <a:solidFill>
                  <a:srgbClr val="002060"/>
                </a:solidFill>
                <a:cs typeface="Arial"/>
              </a:rPr>
              <a:t>– </a:t>
            </a:r>
            <a:r>
              <a:rPr lang="ru-RU" sz="2000" spc="-15" dirty="0">
                <a:solidFill>
                  <a:srgbClr val="002060"/>
                </a:solidFill>
                <a:cs typeface="Arial"/>
              </a:rPr>
              <a:t>Государственный Эрмитаж</a:t>
            </a:r>
          </a:p>
          <a:p>
            <a:pPr marL="0" indent="0" algn="ctr">
              <a:lnSpc>
                <a:spcPct val="110000"/>
              </a:lnSpc>
              <a:spcBef>
                <a:spcPts val="425"/>
              </a:spcBef>
              <a:buNone/>
            </a:pPr>
            <a:r>
              <a:rPr lang="en-US" sz="2000" b="1" spc="-15" dirty="0">
                <a:solidFill>
                  <a:srgbClr val="002060"/>
                </a:solidFill>
                <a:cs typeface="Arial"/>
              </a:rPr>
              <a:t>II </a:t>
            </a:r>
            <a:r>
              <a:rPr lang="ru-RU" sz="2000" b="1" spc="-15" dirty="0">
                <a:solidFill>
                  <a:srgbClr val="002060"/>
                </a:solidFill>
                <a:cs typeface="Arial"/>
              </a:rPr>
              <a:t>этап – </a:t>
            </a:r>
            <a:r>
              <a:rPr lang="ru-RU" sz="2000" b="1" spc="-15" dirty="0">
                <a:solidFill>
                  <a:schemeClr val="accent6">
                    <a:lumMod val="75000"/>
                  </a:schemeClr>
                </a:solidFill>
                <a:cs typeface="Arial"/>
              </a:rPr>
              <a:t>апрель-май</a:t>
            </a:r>
            <a:r>
              <a:rPr lang="ru-RU" sz="2000" b="1" spc="-15" dirty="0">
                <a:solidFill>
                  <a:srgbClr val="002060"/>
                </a:solidFill>
                <a:cs typeface="Arial"/>
              </a:rPr>
              <a:t> </a:t>
            </a:r>
            <a:r>
              <a:rPr lang="ru-RU" sz="2000" b="1" spc="-15" dirty="0">
                <a:solidFill>
                  <a:schemeClr val="accent6">
                    <a:lumMod val="75000"/>
                  </a:schemeClr>
                </a:solidFill>
                <a:cs typeface="Arial"/>
              </a:rPr>
              <a:t>2026 года </a:t>
            </a:r>
            <a:r>
              <a:rPr lang="ru-RU" sz="2000" b="1" spc="-15" dirty="0">
                <a:solidFill>
                  <a:srgbClr val="002060"/>
                </a:solidFill>
                <a:cs typeface="Arial"/>
              </a:rPr>
              <a:t>– </a:t>
            </a:r>
            <a:r>
              <a:rPr lang="ru-RU" sz="2000" spc="-15" dirty="0" err="1">
                <a:solidFill>
                  <a:srgbClr val="002060"/>
                </a:solidFill>
                <a:cs typeface="Arial"/>
              </a:rPr>
              <a:t>Новоорловский</a:t>
            </a:r>
            <a:r>
              <a:rPr lang="ru-RU" sz="2000" spc="-15" dirty="0">
                <a:solidFill>
                  <a:srgbClr val="002060"/>
                </a:solidFill>
                <a:cs typeface="Arial"/>
              </a:rPr>
              <a:t> лесопарк</a:t>
            </a:r>
          </a:p>
          <a:p>
            <a:pPr marL="0" indent="0" algn="ctr">
              <a:lnSpc>
                <a:spcPct val="110000"/>
              </a:lnSpc>
              <a:spcBef>
                <a:spcPts val="425"/>
              </a:spcBef>
              <a:buNone/>
            </a:pPr>
            <a:r>
              <a:rPr lang="en-US" sz="2000" b="1" spc="-15" dirty="0">
                <a:solidFill>
                  <a:srgbClr val="002060"/>
                </a:solidFill>
                <a:cs typeface="Arial"/>
              </a:rPr>
              <a:t>III </a:t>
            </a:r>
            <a:r>
              <a:rPr lang="ru-RU" sz="2000" b="1" spc="-15" dirty="0">
                <a:solidFill>
                  <a:srgbClr val="002060"/>
                </a:solidFill>
                <a:cs typeface="Arial"/>
              </a:rPr>
              <a:t>этап – </a:t>
            </a:r>
            <a:r>
              <a:rPr lang="ru-RU" sz="2000" b="1" spc="-15" dirty="0">
                <a:solidFill>
                  <a:schemeClr val="accent6">
                    <a:lumMod val="75000"/>
                  </a:schemeClr>
                </a:solidFill>
                <a:cs typeface="Arial"/>
              </a:rPr>
              <a:t>октябрь-ноябрь</a:t>
            </a:r>
            <a:r>
              <a:rPr lang="ru-RU" sz="2000" b="1" spc="-15" dirty="0">
                <a:solidFill>
                  <a:srgbClr val="002060"/>
                </a:solidFill>
                <a:cs typeface="Arial"/>
              </a:rPr>
              <a:t> </a:t>
            </a:r>
            <a:r>
              <a:rPr lang="ru-RU" sz="2000" b="1" spc="-15" dirty="0">
                <a:solidFill>
                  <a:schemeClr val="accent6">
                    <a:lumMod val="75000"/>
                  </a:schemeClr>
                </a:solidFill>
                <a:cs typeface="Arial"/>
              </a:rPr>
              <a:t>2026 года </a:t>
            </a:r>
            <a:r>
              <a:rPr lang="ru-RU" sz="2000" b="1" spc="-15" dirty="0">
                <a:solidFill>
                  <a:srgbClr val="002060"/>
                </a:solidFill>
                <a:cs typeface="Arial"/>
              </a:rPr>
              <a:t>– </a:t>
            </a:r>
            <a:r>
              <a:rPr lang="ru-RU" sz="2000" spc="-15" dirty="0">
                <a:solidFill>
                  <a:srgbClr val="002060"/>
                </a:solidFill>
                <a:cs typeface="Arial"/>
              </a:rPr>
              <a:t>Ботанический сад Петра Великого</a:t>
            </a:r>
            <a:endParaRPr lang="ru-RU" sz="2000" b="1" spc="-15" dirty="0">
              <a:solidFill>
                <a:srgbClr val="002060"/>
              </a:solidFill>
              <a:cs typeface="Arial"/>
            </a:endParaRPr>
          </a:p>
          <a:p>
            <a:pPr marL="0" indent="0" algn="ctr">
              <a:lnSpc>
                <a:spcPct val="110000"/>
              </a:lnSpc>
              <a:spcBef>
                <a:spcPts val="425"/>
              </a:spcBef>
              <a:buNone/>
            </a:pPr>
            <a:r>
              <a:rPr lang="ru-RU" sz="2000" b="1" spc="-15" dirty="0">
                <a:solidFill>
                  <a:srgbClr val="002060"/>
                </a:solidFill>
                <a:cs typeface="Arial"/>
              </a:rPr>
              <a:t>Финальный этап – </a:t>
            </a:r>
            <a:r>
              <a:rPr lang="ru-RU" sz="2000" b="1" spc="-15" dirty="0">
                <a:solidFill>
                  <a:schemeClr val="accent6">
                    <a:lumMod val="75000"/>
                  </a:schemeClr>
                </a:solidFill>
                <a:cs typeface="Arial"/>
              </a:rPr>
              <a:t>декабрь</a:t>
            </a:r>
            <a:r>
              <a:rPr lang="ru-RU" sz="2000" b="1" spc="-15" dirty="0">
                <a:solidFill>
                  <a:srgbClr val="002060"/>
                </a:solidFill>
                <a:cs typeface="Arial"/>
              </a:rPr>
              <a:t> </a:t>
            </a:r>
            <a:r>
              <a:rPr lang="ru-RU" sz="2000" b="1" spc="-15" dirty="0">
                <a:solidFill>
                  <a:schemeClr val="accent6">
                    <a:lumMod val="75000"/>
                  </a:schemeClr>
                </a:solidFill>
                <a:cs typeface="Arial"/>
              </a:rPr>
              <a:t>2026 года </a:t>
            </a:r>
            <a:r>
              <a:rPr lang="ru-RU" sz="2000" b="1" spc="-15" dirty="0">
                <a:solidFill>
                  <a:srgbClr val="002060"/>
                </a:solidFill>
                <a:cs typeface="Arial"/>
              </a:rPr>
              <a:t>– </a:t>
            </a:r>
            <a:r>
              <a:rPr lang="ru-RU" sz="2000" spc="-15" dirty="0">
                <a:solidFill>
                  <a:srgbClr val="002060"/>
                </a:solidFill>
                <a:cs typeface="Arial"/>
              </a:rPr>
              <a:t>«Конкурс капитанов» </a:t>
            </a:r>
          </a:p>
        </p:txBody>
      </p:sp>
      <p:sp>
        <p:nvSpPr>
          <p:cNvPr id="8" name="Текст 12">
            <a:extLst>
              <a:ext uri="{FF2B5EF4-FFF2-40B4-BE49-F238E27FC236}">
                <a16:creationId xmlns="" xmlns:a16="http://schemas.microsoft.com/office/drawing/2014/main" id="{F254C44F-43DD-4310-BB15-9C29C646DB24}"/>
              </a:ext>
            </a:extLst>
          </p:cNvPr>
          <p:cNvSpPr txBox="1">
            <a:spLocks/>
          </p:cNvSpPr>
          <p:nvPr/>
        </p:nvSpPr>
        <p:spPr bwMode="ltGray">
          <a:xfrm>
            <a:off x="785297" y="5015061"/>
            <a:ext cx="11406703" cy="17626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10000"/>
              </a:lnSpc>
              <a:spcBef>
                <a:spcPts val="425"/>
              </a:spcBef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002060"/>
                </a:solidFill>
              </a:rPr>
              <a:t>Вопросы, связанные с историческими памятниками, находящимися в районе прохождения маршрута</a:t>
            </a:r>
          </a:p>
          <a:p>
            <a:pPr marL="285750" indent="-285750">
              <a:lnSpc>
                <a:spcPct val="110000"/>
              </a:lnSpc>
              <a:spcBef>
                <a:spcPts val="425"/>
              </a:spcBef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002060"/>
                </a:solidFill>
              </a:rPr>
              <a:t>Вопросы, связанные с природными объектами, находящимися на маршруте</a:t>
            </a:r>
          </a:p>
          <a:p>
            <a:pPr marL="285750" indent="-285750">
              <a:lnSpc>
                <a:spcPct val="110000"/>
              </a:lnSpc>
              <a:spcBef>
                <a:spcPts val="425"/>
              </a:spcBef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002060"/>
                </a:solidFill>
              </a:rPr>
              <a:t>Фото-ориентирование: выбор фотографий объектов, сделанных в контрольных точках</a:t>
            </a:r>
          </a:p>
          <a:p>
            <a:pPr marL="285750" indent="-285750">
              <a:lnSpc>
                <a:spcPct val="110000"/>
              </a:lnSpc>
              <a:spcBef>
                <a:spcPts val="425"/>
              </a:spcBef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002060"/>
                </a:solidFill>
              </a:rPr>
              <a:t>Трейл-ориентирование: выбор контрольных точек на местности, соответствующих спортивной карте и легенде</a:t>
            </a:r>
          </a:p>
          <a:p>
            <a:pPr marL="285750" indent="-285750">
              <a:lnSpc>
                <a:spcPct val="110000"/>
              </a:lnSpc>
              <a:spcBef>
                <a:spcPts val="425"/>
              </a:spcBef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002060"/>
                </a:solidFill>
              </a:rPr>
              <a:t>Спортивное ориентирование: Вопросы на знание условных знаков и легенд спортивных карт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830EED34-A149-46F5-A7AF-0C3622FB87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902" y="695181"/>
            <a:ext cx="2723716" cy="292690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BA268C31-4EDA-400C-BDA3-FBFB92B152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7321" y="2326531"/>
            <a:ext cx="3533620" cy="2591114"/>
          </a:xfrm>
          <a:prstGeom prst="rect">
            <a:avLst/>
          </a:prstGeom>
        </p:spPr>
      </p:pic>
      <p:sp>
        <p:nvSpPr>
          <p:cNvPr id="13" name="Текст 10">
            <a:extLst>
              <a:ext uri="{FF2B5EF4-FFF2-40B4-BE49-F238E27FC236}">
                <a16:creationId xmlns="" xmlns:a16="http://schemas.microsoft.com/office/drawing/2014/main" id="{9CD8B56B-36A9-4457-892C-C704A5E9E191}"/>
              </a:ext>
            </a:extLst>
          </p:cNvPr>
          <p:cNvSpPr txBox="1">
            <a:spLocks/>
          </p:cNvSpPr>
          <p:nvPr/>
        </p:nvSpPr>
        <p:spPr bwMode="ltGray">
          <a:xfrm>
            <a:off x="6933460" y="2580869"/>
            <a:ext cx="5033638" cy="2336776"/>
          </a:xfrm>
          <a:prstGeom prst="rect">
            <a:avLst/>
          </a:prstGeom>
        </p:spPr>
        <p:txBody>
          <a:bodyPr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425"/>
              </a:spcBef>
              <a:buNone/>
            </a:pPr>
            <a:r>
              <a:rPr lang="ru-RU" sz="2400" b="1" spc="-15" dirty="0">
                <a:solidFill>
                  <a:srgbClr val="002060"/>
                </a:solidFill>
                <a:cs typeface="Arial"/>
              </a:rPr>
              <a:t>«Каменные «Сокровища Эрмитажа»</a:t>
            </a:r>
            <a:endParaRPr lang="en-US" sz="2400" b="1" spc="-15" dirty="0">
              <a:solidFill>
                <a:srgbClr val="002060"/>
              </a:solidFill>
              <a:cs typeface="Arial"/>
            </a:endParaRPr>
          </a:p>
          <a:p>
            <a:pPr marL="0" indent="0" algn="ctr">
              <a:lnSpc>
                <a:spcPct val="110000"/>
              </a:lnSpc>
              <a:spcBef>
                <a:spcPts val="425"/>
              </a:spcBef>
              <a:buNone/>
            </a:pPr>
            <a:r>
              <a:rPr lang="ru-RU" sz="2400" b="1" spc="-15" dirty="0">
                <a:solidFill>
                  <a:srgbClr val="002060"/>
                </a:solidFill>
                <a:cs typeface="Arial"/>
              </a:rPr>
              <a:t>113 команд</a:t>
            </a:r>
            <a:r>
              <a:rPr lang="en-US" sz="2400" b="1" spc="-15" dirty="0">
                <a:solidFill>
                  <a:srgbClr val="002060"/>
                </a:solidFill>
                <a:cs typeface="Arial"/>
              </a:rPr>
              <a:t/>
            </a:r>
            <a:br>
              <a:rPr lang="en-US" sz="2400" b="1" spc="-15" dirty="0">
                <a:solidFill>
                  <a:srgbClr val="002060"/>
                </a:solidFill>
                <a:cs typeface="Arial"/>
              </a:rPr>
            </a:br>
            <a:r>
              <a:rPr lang="ru-RU" sz="2400" b="1" spc="-15" dirty="0">
                <a:solidFill>
                  <a:srgbClr val="002060"/>
                </a:solidFill>
                <a:cs typeface="Arial"/>
              </a:rPr>
              <a:t> 608 детей</a:t>
            </a:r>
            <a:r>
              <a:rPr lang="en-US" sz="2400" b="1" spc="-15" dirty="0">
                <a:solidFill>
                  <a:srgbClr val="002060"/>
                </a:solidFill>
                <a:cs typeface="Arial"/>
              </a:rPr>
              <a:t/>
            </a:r>
            <a:br>
              <a:rPr lang="en-US" sz="2400" b="1" spc="-15" dirty="0">
                <a:solidFill>
                  <a:srgbClr val="002060"/>
                </a:solidFill>
                <a:cs typeface="Arial"/>
              </a:rPr>
            </a:br>
            <a:r>
              <a:rPr lang="ru-RU" sz="2400" b="1" spc="-15" dirty="0">
                <a:solidFill>
                  <a:srgbClr val="002060"/>
                </a:solidFill>
                <a:cs typeface="Arial"/>
              </a:rPr>
              <a:t> 85 педагогов</a:t>
            </a:r>
            <a:r>
              <a:rPr lang="en-US" sz="2400" b="1" spc="-15" dirty="0">
                <a:solidFill>
                  <a:srgbClr val="002060"/>
                </a:solidFill>
                <a:cs typeface="Arial"/>
              </a:rPr>
              <a:t/>
            </a:r>
            <a:br>
              <a:rPr lang="en-US" sz="2400" b="1" spc="-15" dirty="0">
                <a:solidFill>
                  <a:srgbClr val="002060"/>
                </a:solidFill>
                <a:cs typeface="Arial"/>
              </a:rPr>
            </a:br>
            <a:r>
              <a:rPr lang="ru-RU" sz="2400" b="1" spc="-15" dirty="0">
                <a:solidFill>
                  <a:srgbClr val="002060"/>
                </a:solidFill>
                <a:cs typeface="Arial"/>
              </a:rPr>
              <a:t>54 образовательных организации</a:t>
            </a:r>
          </a:p>
        </p:txBody>
      </p:sp>
    </p:spTree>
    <p:extLst>
      <p:ext uri="{BB962C8B-B14F-4D97-AF65-F5344CB8AC3E}">
        <p14:creationId xmlns:p14="http://schemas.microsoft.com/office/powerpoint/2010/main" val="593996955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605" y="-1"/>
            <a:ext cx="9552021" cy="566811"/>
          </a:xfrm>
        </p:spPr>
        <p:txBody>
          <a:bodyPr>
            <a:normAutofit/>
          </a:bodyPr>
          <a:lstStyle/>
          <a:p>
            <a:r>
              <a:rPr lang="ru-RU" sz="1600" dirty="0"/>
              <a:t>ФИЗКУЛЬТУРНЫЕ МЕРОПРИЯТИЯ РЕГИОНАЛЬНОГО ПЕРВЕНСТВА СРЕДИ ШКОЛЬНЫХ СПОРТИВНЫХ КЛУБОВ «СПОРТ ДЛЯ ВСЕХ» ДЛЯ ОБУЧАЮЩИХСЯ С РАЗЛИЧНЫМИ ВОЗМОЖНОСТЯМИ ЗДОРОВЬЯ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0993375"/>
              </p:ext>
            </p:extLst>
          </p:nvPr>
        </p:nvGraphicFramePr>
        <p:xfrm>
          <a:off x="300055" y="1056635"/>
          <a:ext cx="11627400" cy="5069252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679040">
                  <a:extLst>
                    <a:ext uri="{9D8B030D-6E8A-4147-A177-3AD203B41FA5}">
                      <a16:colId xmlns="" xmlns:a16="http://schemas.microsoft.com/office/drawing/2014/main" val="1071844637"/>
                    </a:ext>
                  </a:extLst>
                </a:gridCol>
                <a:gridCol w="3664957">
                  <a:extLst>
                    <a:ext uri="{9D8B030D-6E8A-4147-A177-3AD203B41FA5}">
                      <a16:colId xmlns="" xmlns:a16="http://schemas.microsoft.com/office/drawing/2014/main" val="3097814604"/>
                    </a:ext>
                  </a:extLst>
                </a:gridCol>
                <a:gridCol w="4204468">
                  <a:extLst>
                    <a:ext uri="{9D8B030D-6E8A-4147-A177-3AD203B41FA5}">
                      <a16:colId xmlns="" xmlns:a16="http://schemas.microsoft.com/office/drawing/2014/main" val="4051143160"/>
                    </a:ext>
                  </a:extLst>
                </a:gridCol>
                <a:gridCol w="3078935">
                  <a:extLst>
                    <a:ext uri="{9D8B030D-6E8A-4147-A177-3AD203B41FA5}">
                      <a16:colId xmlns="" xmlns:a16="http://schemas.microsoft.com/office/drawing/2014/main" val="2784305400"/>
                    </a:ext>
                  </a:extLst>
                </a:gridCol>
              </a:tblGrid>
              <a:tr h="1034723"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2060"/>
                          </a:solidFill>
                          <a:effectLst/>
                        </a:rPr>
                        <a:t>№ п/п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2060"/>
                          </a:solidFill>
                          <a:effectLst/>
                        </a:rPr>
                        <a:t>Виды программы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</a:rPr>
                        <a:t>Сроки проведения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2060"/>
                          </a:solidFill>
                          <a:effectLst/>
                        </a:rPr>
                        <a:t>Место проведения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3204986637"/>
                  </a:ext>
                </a:extLst>
              </a:tr>
              <a:tr h="1034723"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2060"/>
                          </a:solidFill>
                          <a:effectLst/>
                        </a:rPr>
                        <a:t>1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</a:rPr>
                        <a:t>Гребля-</a:t>
                      </a:r>
                      <a:r>
                        <a:rPr lang="ru-RU" sz="2000" dirty="0" err="1">
                          <a:solidFill>
                            <a:srgbClr val="002060"/>
                          </a:solidFill>
                          <a:effectLst/>
                        </a:rPr>
                        <a:t>индор</a:t>
                      </a: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br>
                        <a:rPr lang="ru-RU" sz="2000" dirty="0">
                          <a:solidFill>
                            <a:srgbClr val="002060"/>
                          </a:solidFill>
                          <a:effectLst/>
                        </a:rPr>
                      </a:b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</a:rPr>
                        <a:t>(на гребных эргометрах)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</a:rPr>
                        <a:t>Январь-февраль 2026 года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2060"/>
                          </a:solidFill>
                          <a:effectLst/>
                        </a:rPr>
                        <a:t>ГБОУ школа №78 Калининского района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170427610"/>
                  </a:ext>
                </a:extLst>
              </a:tr>
              <a:tr h="1034723"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2060"/>
                          </a:solidFill>
                          <a:effectLst/>
                        </a:rPr>
                        <a:t>2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2060"/>
                          </a:solidFill>
                          <a:effectLst/>
                        </a:rPr>
                        <a:t>Городошный спорт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57785"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</a:rPr>
                        <a:t>Январь-февраль 2026 года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</a:rPr>
                        <a:t>ГБОУ школа №78 Калининского района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359998889"/>
                  </a:ext>
                </a:extLst>
              </a:tr>
              <a:tr h="497471"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2060"/>
                          </a:solidFill>
                          <a:effectLst/>
                        </a:rPr>
                        <a:t>Мини-гольф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2060"/>
                          </a:solidFill>
                          <a:effectLst/>
                        </a:rPr>
                        <a:t>Апрель-май 2026 года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</a:rPr>
                        <a:t>ГБНОУ «Балтийский берег»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3348973157"/>
                  </a:ext>
                </a:extLst>
              </a:tr>
              <a:tr h="721453"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2060"/>
                          </a:solidFill>
                          <a:effectLst/>
                        </a:rPr>
                        <a:t>4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2060"/>
                          </a:solidFill>
                          <a:effectLst/>
                        </a:rPr>
                        <a:t>Боулспорт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57785"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2060"/>
                          </a:solidFill>
                          <a:effectLst/>
                        </a:rPr>
                        <a:t>Сентябрь-октябрь 2026 года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</a:rPr>
                        <a:t>ГБНОУ «Балтийский берег»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948044728"/>
                  </a:ext>
                </a:extLst>
              </a:tr>
              <a:tr h="497471"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2060"/>
                          </a:solidFill>
                          <a:effectLst/>
                        </a:rPr>
                        <a:t>5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2060"/>
                          </a:solidFill>
                          <a:effectLst/>
                        </a:rPr>
                        <a:t>Фиджитал-ориентирование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57785"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2060"/>
                          </a:solidFill>
                          <a:effectLst/>
                        </a:rPr>
                        <a:t>Октябрь-ноябрь 2026 года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</a:rPr>
                        <a:t>По назначению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378431680"/>
                  </a:ext>
                </a:extLst>
              </a:tr>
            </a:tbl>
          </a:graphicData>
        </a:graphic>
      </p:graphicFrame>
      <p:sp>
        <p:nvSpPr>
          <p:cNvPr id="4" name="Знак ''плюс'' 3">
            <a:extLst>
              <a:ext uri="{FF2B5EF4-FFF2-40B4-BE49-F238E27FC236}">
                <a16:creationId xmlns="" xmlns:a16="http://schemas.microsoft.com/office/drawing/2014/main" id="{1E5628F5-4682-4ADC-8EFE-BFF257A8A92E}"/>
              </a:ext>
            </a:extLst>
          </p:cNvPr>
          <p:cNvSpPr/>
          <p:nvPr/>
        </p:nvSpPr>
        <p:spPr>
          <a:xfrm>
            <a:off x="994299" y="2374776"/>
            <a:ext cx="514905" cy="523783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нак ''плюс'' 5">
            <a:extLst>
              <a:ext uri="{FF2B5EF4-FFF2-40B4-BE49-F238E27FC236}">
                <a16:creationId xmlns="" xmlns:a16="http://schemas.microsoft.com/office/drawing/2014/main" id="{791DB58D-3EF2-4A3F-AD04-C2846776FE1B}"/>
              </a:ext>
            </a:extLst>
          </p:cNvPr>
          <p:cNvSpPr/>
          <p:nvPr/>
        </p:nvSpPr>
        <p:spPr>
          <a:xfrm>
            <a:off x="994298" y="3423821"/>
            <a:ext cx="514905" cy="523783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нак ''плюс'' 6">
            <a:extLst>
              <a:ext uri="{FF2B5EF4-FFF2-40B4-BE49-F238E27FC236}">
                <a16:creationId xmlns="" xmlns:a16="http://schemas.microsoft.com/office/drawing/2014/main" id="{B3129C8E-2CDF-4CC8-BBD4-FACE6828F285}"/>
              </a:ext>
            </a:extLst>
          </p:cNvPr>
          <p:cNvSpPr/>
          <p:nvPr/>
        </p:nvSpPr>
        <p:spPr>
          <a:xfrm>
            <a:off x="994298" y="4256649"/>
            <a:ext cx="514905" cy="523783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1672693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605" y="-1"/>
            <a:ext cx="9552021" cy="566811"/>
          </a:xfrm>
        </p:spPr>
        <p:txBody>
          <a:bodyPr>
            <a:normAutofit/>
          </a:bodyPr>
          <a:lstStyle/>
          <a:p>
            <a:r>
              <a:rPr lang="ru-RU" sz="1600" dirty="0"/>
              <a:t>ФИЗКУЛЬТУРНЫЕ МЕРОПРИЯТИЯ РЕГИОНАЛЬНОГО ПЕРВЕНСТВА СРЕДИ ШКОЛЬНЫХ СПОРТИВНЫХ КЛУБОВ «СПОРТ ДЛЯ ВСЕХ» ДЛЯ ОБУЧАЮЩИХСЯ С РАЗЛИЧНЫМИ ВОЗМОЖНОСТЯМИ ЗДОРОВЬЯ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15050" y="1577867"/>
            <a:ext cx="8812265" cy="4723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b="1" dirty="0">
                <a:solidFill>
                  <a:srgbClr val="002060"/>
                </a:solidFill>
              </a:rPr>
              <a:t>I группа - </a:t>
            </a:r>
            <a:r>
              <a:rPr lang="ru-RU" dirty="0">
                <a:solidFill>
                  <a:srgbClr val="002060"/>
                </a:solidFill>
              </a:rPr>
              <a:t>обучающиеся по адаптированным основным общеобразовательным программам для обучающихся с нарушением слуха, с нарушением зрения или с нарушением речи государственных бюджетных общеобразовательных учреждений</a:t>
            </a:r>
            <a:r>
              <a:rPr lang="en-US" dirty="0">
                <a:solidFill>
                  <a:srgbClr val="002060"/>
                </a:solidFill>
              </a:rPr>
              <a:t>;</a:t>
            </a:r>
            <a:endParaRPr lang="ru-RU" dirty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</a:pPr>
            <a:endParaRPr lang="en-US" dirty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</a:pPr>
            <a:r>
              <a:rPr lang="ru-RU" b="1" dirty="0">
                <a:solidFill>
                  <a:srgbClr val="002060"/>
                </a:solidFill>
              </a:rPr>
              <a:t>II группа </a:t>
            </a:r>
            <a:r>
              <a:rPr lang="ru-RU" dirty="0">
                <a:solidFill>
                  <a:srgbClr val="002060"/>
                </a:solidFill>
              </a:rPr>
              <a:t>- обучающиеся по адаптированным основным общеобразовательным программам для обучающихся с умственной отсталостью государственных бюджетных общеобразовательных учреждений;</a:t>
            </a:r>
          </a:p>
          <a:p>
            <a:pPr algn="just">
              <a:lnSpc>
                <a:spcPct val="120000"/>
              </a:lnSpc>
            </a:pPr>
            <a:endParaRPr lang="en-US" dirty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</a:pPr>
            <a:r>
              <a:rPr lang="ru-RU" b="1" dirty="0">
                <a:solidFill>
                  <a:srgbClr val="002060"/>
                </a:solidFill>
              </a:rPr>
              <a:t>III группа </a:t>
            </a:r>
            <a:r>
              <a:rPr lang="ru-RU" dirty="0">
                <a:solidFill>
                  <a:srgbClr val="002060"/>
                </a:solidFill>
              </a:rPr>
              <a:t>- обучающиеся по адаптированным основным общеобразовательным программам для обучающихся с задержкой психического развития государственных бюджетных общеобразовательных учреждений</a:t>
            </a:r>
            <a:r>
              <a:rPr lang="en-US" dirty="0">
                <a:solidFill>
                  <a:srgbClr val="002060"/>
                </a:solidFill>
              </a:rPr>
              <a:t>;</a:t>
            </a:r>
            <a:endParaRPr lang="ru-RU" dirty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</a:pPr>
            <a:endParaRPr lang="en-US" dirty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</a:pPr>
            <a:r>
              <a:rPr lang="ru-RU" b="1" dirty="0">
                <a:solidFill>
                  <a:srgbClr val="002060"/>
                </a:solidFill>
              </a:rPr>
              <a:t>IV группа </a:t>
            </a:r>
            <a:r>
              <a:rPr lang="ru-RU" dirty="0">
                <a:solidFill>
                  <a:srgbClr val="002060"/>
                </a:solidFill>
              </a:rPr>
              <a:t>- обучающиеся государственных бюджетных общеобразовательных учреждений с различными возможностями здоровья, не включенные в группы I, II и III.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15050" y="871065"/>
            <a:ext cx="6632713" cy="402546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b="1" dirty="0">
                <a:solidFill>
                  <a:srgbClr val="002060"/>
                </a:solidFill>
              </a:rPr>
              <a:t>Физкультурные мероприятия проводятся в следующих группах:</a:t>
            </a:r>
          </a:p>
        </p:txBody>
      </p:sp>
    </p:spTree>
    <p:extLst>
      <p:ext uri="{BB962C8B-B14F-4D97-AF65-F5344CB8AC3E}">
        <p14:creationId xmlns:p14="http://schemas.microsoft.com/office/powerpoint/2010/main" val="2630783825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>
            <a:extLst>
              <a:ext uri="{FF2B5EF4-FFF2-40B4-BE49-F238E27FC236}">
                <a16:creationId xmlns="" xmlns:a16="http://schemas.microsoft.com/office/drawing/2014/main" id="{7E4B1982-DEE6-4460-A39C-11EF4EB6C1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4963" y="0"/>
            <a:ext cx="9315450" cy="566738"/>
          </a:xfrm>
        </p:spPr>
        <p:txBody>
          <a:bodyPr/>
          <a:lstStyle/>
          <a:p>
            <a:pPr eaLnBrk="1" hangingPunct="1"/>
            <a:r>
              <a:rPr lang="ru-RU" altLang="ru-RU"/>
              <a:t>Контактная информация ГКЦ ФСР ГБНОУ «Балтийский Берег»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1D8A4034-4720-41AF-B539-3E589B26D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03513" y="1241425"/>
            <a:ext cx="5305425" cy="681038"/>
          </a:xfrm>
        </p:spPr>
        <p:txBody>
          <a:bodyPr rtlCol="0">
            <a:normAutofit fontScale="62500" lnSpcReduction="2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endParaRPr lang="ru-RU" sz="1800" b="1" dirty="0">
              <a:solidFill>
                <a:srgbClr val="29679F"/>
              </a:solidFill>
              <a:cs typeface="Times New Roman" pitchFamily="18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2600" b="1" dirty="0">
                <a:solidFill>
                  <a:srgbClr val="29679F"/>
                </a:solidFill>
                <a:cs typeface="Times New Roman" pitchFamily="18" charset="0"/>
              </a:rPr>
              <a:t>тел. </a:t>
            </a:r>
            <a:r>
              <a:rPr lang="ru-RU" sz="2600" dirty="0">
                <a:solidFill>
                  <a:srgbClr val="29679F"/>
                </a:solidFill>
                <a:cs typeface="Times New Roman" pitchFamily="18" charset="0"/>
              </a:rPr>
              <a:t>(812)572-12-90 </a:t>
            </a:r>
            <a:r>
              <a:rPr lang="ru-RU" sz="1800" dirty="0">
                <a:solidFill>
                  <a:srgbClr val="29679F"/>
                </a:solidFill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29679F"/>
                </a:solidFill>
                <a:cs typeface="Times New Roman" pitchFamily="18" charset="0"/>
              </a:rPr>
            </a:br>
            <a:r>
              <a:rPr lang="ru-RU" sz="1800" dirty="0">
                <a:solidFill>
                  <a:srgbClr val="29679F"/>
                </a:solidFill>
                <a:cs typeface="Times New Roman" pitchFamily="18" charset="0"/>
              </a:rPr>
              <a:t> </a:t>
            </a:r>
          </a:p>
        </p:txBody>
      </p:sp>
      <p:pic>
        <p:nvPicPr>
          <p:cNvPr id="18436" name="Рисунок 3">
            <a:extLst>
              <a:ext uri="{FF2B5EF4-FFF2-40B4-BE49-F238E27FC236}">
                <a16:creationId xmlns="" xmlns:a16="http://schemas.microsoft.com/office/drawing/2014/main" id="{CF8E48AA-4BD2-47F1-95C4-7398656FBC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4835525"/>
            <a:ext cx="1844675" cy="184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2" descr="https://logos-download.com/wp-content/uploads/2016/07/Telegram_logo_icon.png">
            <a:extLst>
              <a:ext uri="{FF2B5EF4-FFF2-40B4-BE49-F238E27FC236}">
                <a16:creationId xmlns="" xmlns:a16="http://schemas.microsoft.com/office/drawing/2014/main" id="{C4E87038-9D2C-4E09-A374-D446768219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7863" y="2981325"/>
            <a:ext cx="679450" cy="67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Прямоугольник 4">
            <a:extLst>
              <a:ext uri="{FF2B5EF4-FFF2-40B4-BE49-F238E27FC236}">
                <a16:creationId xmlns="" xmlns:a16="http://schemas.microsoft.com/office/drawing/2014/main" id="{87D51BAE-2497-4727-81C7-648F67A96E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7313" y="2998788"/>
            <a:ext cx="55133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1800" b="1">
                <a:solidFill>
                  <a:srgbClr val="29679F"/>
                </a:solidFill>
                <a:cs typeface="Times New Roman" panose="02020603050405020304" pitchFamily="18" charset="0"/>
              </a:rPr>
              <a:t>Telegram</a:t>
            </a:r>
            <a:r>
              <a:rPr lang="ru-RU" altLang="ru-RU" sz="1800" b="1">
                <a:solidFill>
                  <a:srgbClr val="29679F"/>
                </a:solidFill>
                <a:cs typeface="Times New Roman" panose="02020603050405020304" pitchFamily="18" charset="0"/>
              </a:rPr>
              <a:t>-канал: </a:t>
            </a:r>
            <a:r>
              <a:rPr lang="ru-RU" altLang="ru-RU" sz="1800">
                <a:solidFill>
                  <a:srgbClr val="29679F"/>
                </a:solidFill>
                <a:cs typeface="Times New Roman" panose="02020603050405020304" pitchFamily="18" charset="0"/>
              </a:rPr>
              <a:t>ГКЦ ФСР ГБНОУ «Балтийский Берег»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1800" b="1">
                <a:solidFill>
                  <a:srgbClr val="29679F"/>
                </a:solidFill>
                <a:cs typeface="Times New Roman" panose="02020603050405020304" pitchFamily="18" charset="0"/>
              </a:rPr>
              <a:t> Cc</a:t>
            </a:r>
            <a:r>
              <a:rPr lang="ru-RU" altLang="ru-RU" sz="1800" b="1">
                <a:solidFill>
                  <a:srgbClr val="29679F"/>
                </a:solidFill>
                <a:cs typeface="Times New Roman" panose="02020603050405020304" pitchFamily="18" charset="0"/>
              </a:rPr>
              <a:t>ылка</a:t>
            </a:r>
            <a:r>
              <a:rPr lang="en-US" altLang="ru-RU" sz="1800" b="1">
                <a:solidFill>
                  <a:srgbClr val="29679F"/>
                </a:solidFill>
                <a:cs typeface="Times New Roman" panose="02020603050405020304" pitchFamily="18" charset="0"/>
              </a:rPr>
              <a:t>-</a:t>
            </a:r>
            <a:r>
              <a:rPr lang="ru-RU" altLang="ru-RU" sz="1800" b="1">
                <a:solidFill>
                  <a:srgbClr val="29679F"/>
                </a:solidFill>
                <a:cs typeface="Times New Roman" panose="02020603050405020304" pitchFamily="18" charset="0"/>
              </a:rPr>
              <a:t>приглашение</a:t>
            </a:r>
            <a:r>
              <a:rPr lang="en-US" altLang="ru-RU" sz="1800" b="1">
                <a:solidFill>
                  <a:srgbClr val="29679F"/>
                </a:solidFill>
                <a:cs typeface="Times New Roman" panose="02020603050405020304" pitchFamily="18" charset="0"/>
              </a:rPr>
              <a:t>: </a:t>
            </a:r>
            <a:r>
              <a:rPr lang="en-US" altLang="ru-RU" sz="1800">
                <a:solidFill>
                  <a:srgbClr val="29679F"/>
                </a:solidFill>
                <a:cs typeface="Times New Roman" panose="02020603050405020304" pitchFamily="18" charset="0"/>
              </a:rPr>
              <a:t>t.me/gkcfsr</a:t>
            </a:r>
            <a:endParaRPr lang="ru-RU" altLang="ru-RU" sz="1800">
              <a:solidFill>
                <a:srgbClr val="29679F"/>
              </a:solidFill>
              <a:cs typeface="Times New Roman" panose="02020603050405020304" pitchFamily="18" charset="0"/>
            </a:endParaRPr>
          </a:p>
        </p:txBody>
      </p:sp>
      <p:pic>
        <p:nvPicPr>
          <p:cNvPr id="18439" name="Picture 4" descr="https://w7.pngwing.com/pngs/10/453/png-transparent-computer-icons-email-cover-letter-information-miscellaneous-blue-angle.png">
            <a:extLst>
              <a:ext uri="{FF2B5EF4-FFF2-40B4-BE49-F238E27FC236}">
                <a16:creationId xmlns="" xmlns:a16="http://schemas.microsoft.com/office/drawing/2014/main" id="{F5ECE6C7-FDB3-4DDC-9512-CB7E1CCB92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25" y="2119313"/>
            <a:ext cx="681038" cy="68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0" name="Прямоугольник 5">
            <a:extLst>
              <a:ext uri="{FF2B5EF4-FFF2-40B4-BE49-F238E27FC236}">
                <a16:creationId xmlns="" xmlns:a16="http://schemas.microsoft.com/office/drawing/2014/main" id="{F1C024A6-DA43-41CF-9EEF-EAF1C8C6CD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3513" y="2274888"/>
            <a:ext cx="53054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29679F"/>
                </a:solidFill>
                <a:cs typeface="Times New Roman" panose="02020603050405020304" pitchFamily="18" charset="0"/>
              </a:rPr>
              <a:t>Электронный адрес: </a:t>
            </a:r>
            <a:r>
              <a:rPr lang="ru-RU" altLang="ru-RU" sz="1800">
                <a:solidFill>
                  <a:srgbClr val="29679F"/>
                </a:solidFill>
                <a:cs typeface="Times New Roman" panose="02020603050405020304" pitchFamily="18" charset="0"/>
              </a:rPr>
              <a:t>bb.sport@yandex.ru</a:t>
            </a:r>
          </a:p>
        </p:txBody>
      </p:sp>
      <p:pic>
        <p:nvPicPr>
          <p:cNvPr id="18441" name="Picture 6" descr="https://i.ya-webdesign.com/images/facebook-png-transparent.png">
            <a:extLst>
              <a:ext uri="{FF2B5EF4-FFF2-40B4-BE49-F238E27FC236}">
                <a16:creationId xmlns="" xmlns:a16="http://schemas.microsoft.com/office/drawing/2014/main" id="{F96EFCF4-EAE3-42C2-8C3A-0AB9900944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275" y="1241425"/>
            <a:ext cx="681038" cy="68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2" name="Рисунок 8">
            <a:extLst>
              <a:ext uri="{FF2B5EF4-FFF2-40B4-BE49-F238E27FC236}">
                <a16:creationId xmlns="" xmlns:a16="http://schemas.microsoft.com/office/drawing/2014/main" id="{2DEB17FE-0652-4159-AD23-535B1FB479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4041775"/>
            <a:ext cx="1587500" cy="158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3" name="Рисунок 9">
            <a:extLst>
              <a:ext uri="{FF2B5EF4-FFF2-40B4-BE49-F238E27FC236}">
                <a16:creationId xmlns="" xmlns:a16="http://schemas.microsoft.com/office/drawing/2014/main" id="{6B73373C-5300-49FE-A577-E22AFA5664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3038" y="4041775"/>
            <a:ext cx="1587500" cy="158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E3A49C4F-4ADF-4448-BEC0-84FC2994F1A6}"/>
              </a:ext>
            </a:extLst>
          </p:cNvPr>
          <p:cNvSpPr/>
          <p:nvPr/>
        </p:nvSpPr>
        <p:spPr>
          <a:xfrm>
            <a:off x="2627313" y="5797550"/>
            <a:ext cx="1603375" cy="369888"/>
          </a:xfrm>
          <a:prstGeom prst="rect">
            <a:avLst/>
          </a:prstGeom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>
                <a:solidFill>
                  <a:srgbClr val="4472C4"/>
                </a:solidFill>
                <a:cs typeface="Times New Roman" panose="02020603050405020304" pitchFamily="18" charset="0"/>
              </a:rPr>
              <a:t>Вконтакте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3B51DB71-CA2D-4122-9E54-E847BF965835}"/>
              </a:ext>
            </a:extLst>
          </p:cNvPr>
          <p:cNvSpPr/>
          <p:nvPr/>
        </p:nvSpPr>
        <p:spPr>
          <a:xfrm>
            <a:off x="5251450" y="5768975"/>
            <a:ext cx="1604963" cy="369888"/>
          </a:xfrm>
          <a:prstGeom prst="rect">
            <a:avLst/>
          </a:prstGeom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rgbClr val="4472C4"/>
                </a:solidFill>
                <a:ea typeface="Times New Roman" panose="02020603050405020304" pitchFamily="18" charset="0"/>
              </a:rPr>
              <a:t>Telegram</a:t>
            </a:r>
            <a:endParaRPr lang="ru-RU" b="1" dirty="0">
              <a:solidFill>
                <a:srgbClr val="4472C4"/>
              </a:solidFill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80A79945-D71D-4542-822F-2F42B57F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67" y="2538484"/>
            <a:ext cx="9337196" cy="404350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B4E2ADF-5DD0-4C56-93CE-E15596B562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ПОБЕДА КОМАНДЫ САНКТ-ПЕТЕРБУРГА НА ВСЕРОССИЙСКОМ ЭТАПЕ ИГР ШСК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C38DF9A6-2EA0-4120-AC75-00164FD2B9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0608" y="740036"/>
            <a:ext cx="4812331" cy="3210727"/>
          </a:xfrm>
          <a:prstGeom prst="rect">
            <a:avLst/>
          </a:prstGeom>
          <a:effectLst/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F64D4316-8122-4C26-912D-33486CECDDEC}"/>
              </a:ext>
            </a:extLst>
          </p:cNvPr>
          <p:cNvSpPr/>
          <p:nvPr/>
        </p:nvSpPr>
        <p:spPr>
          <a:xfrm>
            <a:off x="119060" y="1460996"/>
            <a:ext cx="6977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САНКТ-ПЕТЕРБУРГ, МЫ – ЧЕМПИОНЫ!</a:t>
            </a:r>
          </a:p>
        </p:txBody>
      </p:sp>
    </p:spTree>
    <p:extLst>
      <p:ext uri="{BB962C8B-B14F-4D97-AF65-F5344CB8AC3E}">
        <p14:creationId xmlns:p14="http://schemas.microsoft.com/office/powerpoint/2010/main" val="735622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>
            <a:extLst>
              <a:ext uri="{FF2B5EF4-FFF2-40B4-BE49-F238E27FC236}">
                <a16:creationId xmlns="" xmlns:a16="http://schemas.microsoft.com/office/drawing/2014/main" id="{09597EDD-89FF-4512-BFAD-1B3EA1BBAB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2900" y="0"/>
            <a:ext cx="9317038" cy="566738"/>
          </a:xfrm>
        </p:spPr>
        <p:txBody>
          <a:bodyPr/>
          <a:lstStyle/>
          <a:p>
            <a:pPr algn="r" eaLnBrk="1" hangingPunct="1"/>
            <a:r>
              <a:rPr lang="ru-RU" altLang="ru-RU"/>
              <a:t>Перечень аналитико-диагностических мероприятий 2025-2026 г.</a:t>
            </a:r>
          </a:p>
        </p:txBody>
      </p:sp>
      <p:sp>
        <p:nvSpPr>
          <p:cNvPr id="9246" name="Прямоугольник 2">
            <a:extLst>
              <a:ext uri="{FF2B5EF4-FFF2-40B4-BE49-F238E27FC236}">
                <a16:creationId xmlns="" xmlns:a16="http://schemas.microsoft.com/office/drawing/2014/main" id="{0CE70C0E-F8E1-4667-BCCC-7EDBE8BE49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813" y="944563"/>
            <a:ext cx="11698287" cy="591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tabLst>
                <a:tab pos="630238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tabLst>
                <a:tab pos="630238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tabLst>
                <a:tab pos="630238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tabLst>
                <a:tab pos="630238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tabLst>
                <a:tab pos="630238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>
                <a:tab pos="630238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>
                <a:tab pos="630238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>
                <a:tab pos="630238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>
                <a:tab pos="630238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indent="-342900" algn="just" eaLnBrk="1" hangingPunct="1">
              <a:lnSpc>
                <a:spcPct val="115000"/>
              </a:lnSpc>
              <a:spcBef>
                <a:spcPts val="1200"/>
              </a:spcBef>
              <a:defRPr/>
            </a:pPr>
            <a:r>
              <a:rPr lang="ru-RU" alt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Актуализация  Реестра ШСК (ноябрь 2025 г., апрель 2026 г.)</a:t>
            </a:r>
          </a:p>
          <a:p>
            <a:pPr marL="342900" indent="-342900" algn="just" eaLnBrk="1" hangingPunct="1">
              <a:lnSpc>
                <a:spcPct val="115000"/>
              </a:lnSpc>
              <a:spcBef>
                <a:spcPts val="1200"/>
              </a:spcBef>
              <a:defRPr/>
            </a:pPr>
            <a:r>
              <a:rPr lang="ru-RU" alt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Мониторинг образовательных организаций, реализующих дополнительные образовательные программы физкультурно-спортивной направленности (февраль 2026 г.)</a:t>
            </a:r>
          </a:p>
          <a:p>
            <a:pPr marL="342900" indent="-342900" algn="just" eaLnBrk="1" hangingPunct="1">
              <a:lnSpc>
                <a:spcPct val="115000"/>
              </a:lnSpc>
              <a:spcBef>
                <a:spcPts val="1200"/>
              </a:spcBef>
              <a:defRPr/>
            </a:pPr>
            <a:r>
              <a:rPr lang="ru-RU" alt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Мониторинг проведения школьных и районных этапов Всероссийских физкультурно-спортивных мероприятий 2025/2026 учебного года:</a:t>
            </a:r>
          </a:p>
          <a:p>
            <a:pPr marL="1085850" lvl="1" indent="-342900" algn="just" eaLnBrk="1" hangingPunct="1">
              <a:lnSpc>
                <a:spcPct val="115000"/>
              </a:lnSpc>
              <a:spcBef>
                <a:spcPts val="1200"/>
              </a:spcBef>
              <a:defRPr/>
            </a:pPr>
            <a:r>
              <a:rPr lang="ru-RU" alt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Всероссийские спортивные соревнования школьников «Президентские состязания по зимним видам спорта» (декабрь 2025 г.)</a:t>
            </a:r>
          </a:p>
          <a:p>
            <a:pPr marL="1085850" lvl="1" indent="-342900" algn="just" eaLnBrk="1" hangingPunct="1">
              <a:lnSpc>
                <a:spcPct val="115000"/>
              </a:lnSpc>
              <a:spcBef>
                <a:spcPts val="1200"/>
              </a:spcBef>
              <a:defRPr/>
            </a:pPr>
            <a:r>
              <a:rPr lang="ru-RU" alt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Всероссийские спортивные соревнования школьников «Президентские спортивные игры» </a:t>
            </a:r>
            <a:br>
              <a:rPr lang="ru-RU" alt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(май 202</a:t>
            </a:r>
            <a:r>
              <a:rPr lang="en-US" alt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alt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г.)</a:t>
            </a:r>
          </a:p>
          <a:p>
            <a:pPr marL="1085850" lvl="1" indent="-342900" algn="just" eaLnBrk="1" hangingPunct="1">
              <a:lnSpc>
                <a:spcPct val="115000"/>
              </a:lnSpc>
              <a:spcBef>
                <a:spcPts val="1200"/>
              </a:spcBef>
              <a:defRPr/>
            </a:pPr>
            <a:r>
              <a:rPr lang="ru-RU" alt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Всероссийские спортивные соревнования школьников «Президентские состязания по летним видам спорта» (май 202</a:t>
            </a:r>
            <a:r>
              <a:rPr lang="en-US" alt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alt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г.)</a:t>
            </a:r>
          </a:p>
          <a:p>
            <a:pPr marL="1085850" lvl="1" indent="-342900" algn="just" eaLnBrk="1" hangingPunct="1">
              <a:lnSpc>
                <a:spcPct val="115000"/>
              </a:lnSpc>
              <a:spcBef>
                <a:spcPts val="1200"/>
              </a:spcBef>
              <a:defRPr/>
            </a:pPr>
            <a:r>
              <a:rPr lang="ru-RU" alt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Всероссийские спортивные игры школьных спортивных клубов (май 202</a:t>
            </a:r>
            <a:r>
              <a:rPr lang="en-US" alt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alt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г.)</a:t>
            </a:r>
          </a:p>
          <a:p>
            <a:pPr lvl="1" indent="0" algn="just" eaLnBrk="1" hangingPunct="1">
              <a:lnSpc>
                <a:spcPct val="115000"/>
              </a:lnSpc>
              <a:spcBef>
                <a:spcPts val="1200"/>
              </a:spcBef>
              <a:buFont typeface="Arial" charset="0"/>
              <a:buNone/>
              <a:defRPr/>
            </a:pPr>
            <a:endParaRPr lang="ru-RU" altLang="ru-RU" sz="1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115000"/>
              </a:lnSpc>
              <a:spcBef>
                <a:spcPct val="0"/>
              </a:spcBef>
              <a:buFont typeface="Arial" charset="0"/>
              <a:buNone/>
              <a:defRPr/>
            </a:pPr>
            <a:endParaRPr lang="ru-RU" altLang="ru-RU" sz="1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115000"/>
              </a:lnSpc>
              <a:spcBef>
                <a:spcPct val="0"/>
              </a:spcBef>
              <a:buFontTx/>
              <a:buNone/>
              <a:defRPr/>
            </a:pPr>
            <a:endParaRPr lang="ru-RU" altLang="ru-RU" sz="1600" dirty="0">
              <a:solidFill>
                <a:srgbClr val="002060"/>
              </a:solidFill>
              <a:latin typeface="Courier New" pitchFamily="49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="" xmlns:a16="http://schemas.microsoft.com/office/drawing/2014/main" id="{0F4492BB-2697-40F6-B980-75E13C176A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2900" y="0"/>
            <a:ext cx="9317038" cy="56673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altLang="ru-RU" dirty="0"/>
              <a:t>Мониторинг образовательных организаций, реализующих дополнительные образовательные программы физкультурно-спортивной направленности</a:t>
            </a:r>
          </a:p>
        </p:txBody>
      </p:sp>
      <p:sp>
        <p:nvSpPr>
          <p:cNvPr id="10244" name="Прямоугольник 2">
            <a:extLst>
              <a:ext uri="{FF2B5EF4-FFF2-40B4-BE49-F238E27FC236}">
                <a16:creationId xmlns="" xmlns:a16="http://schemas.microsoft.com/office/drawing/2014/main" id="{D8BF87E2-AB7B-4626-BBFF-FF9E35AD2A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263" y="749300"/>
            <a:ext cx="11818937" cy="200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tabLst>
                <a:tab pos="630238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tabLst>
                <a:tab pos="630238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tabLst>
                <a:tab pos="630238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tabLst>
                <a:tab pos="630238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tabLst>
                <a:tab pos="630238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>
                <a:tab pos="630238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>
                <a:tab pos="630238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>
                <a:tab pos="630238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>
                <a:tab pos="630238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lnSpc>
                <a:spcPct val="115000"/>
              </a:lnSpc>
              <a:spcBef>
                <a:spcPct val="0"/>
              </a:spcBef>
              <a:buFontTx/>
              <a:buNone/>
              <a:defRPr/>
            </a:pPr>
            <a:r>
              <a:rPr lang="ru-RU" alt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Аналитическая справка по результатам актуализации сведений Всероссийского Реестра ШСК (30.04.2026)</a:t>
            </a:r>
          </a:p>
          <a:p>
            <a:pPr algn="just" eaLnBrk="1" hangingPunct="1">
              <a:lnSpc>
                <a:spcPct val="115000"/>
              </a:lnSpc>
              <a:spcBef>
                <a:spcPct val="0"/>
              </a:spcBef>
              <a:buFontTx/>
              <a:buNone/>
              <a:defRPr/>
            </a:pPr>
            <a:endParaRPr lang="ru-RU" altLang="ru-RU" sz="1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eaLnBrk="1" hangingPunct="1">
              <a:lnSpc>
                <a:spcPct val="115000"/>
              </a:lnSpc>
              <a:spcBef>
                <a:spcPct val="0"/>
              </a:spcBef>
              <a:buFontTx/>
              <a:buAutoNum type="arabicPeriod"/>
              <a:defRPr/>
            </a:pPr>
            <a:r>
              <a:rPr lang="ru-RU" alt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Количество общеобразовательных организаций:  </a:t>
            </a:r>
            <a:r>
              <a:rPr lang="ru-RU" alt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684</a:t>
            </a:r>
            <a:r>
              <a:rPr lang="ru-RU" alt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ГБОУ</a:t>
            </a:r>
          </a:p>
          <a:p>
            <a:pPr marL="342900" indent="-342900" algn="just" eaLnBrk="1" hangingPunct="1">
              <a:lnSpc>
                <a:spcPct val="115000"/>
              </a:lnSpc>
              <a:spcBef>
                <a:spcPct val="0"/>
              </a:spcBef>
              <a:buFontTx/>
              <a:buAutoNum type="arabicPeriod"/>
              <a:defRPr/>
            </a:pPr>
            <a:r>
              <a:rPr lang="ru-RU" alt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Количество ШСК:  </a:t>
            </a:r>
            <a:r>
              <a:rPr lang="ru-RU" alt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686</a:t>
            </a:r>
          </a:p>
          <a:p>
            <a:pPr marL="342900" indent="-342900" algn="just" eaLnBrk="1" hangingPunct="1">
              <a:lnSpc>
                <a:spcPct val="115000"/>
              </a:lnSpc>
              <a:spcBef>
                <a:spcPct val="0"/>
              </a:spcBef>
              <a:buFontTx/>
              <a:buAutoNum type="arabicPeriod"/>
              <a:defRPr/>
            </a:pPr>
            <a:r>
              <a:rPr lang="ru-RU" alt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Количество обучающихся ШСК: </a:t>
            </a:r>
            <a:r>
              <a:rPr lang="ru-RU" alt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144 392 чел. </a:t>
            </a:r>
            <a:r>
              <a:rPr lang="ru-RU" alt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(140 464 в 2023-2024 </a:t>
            </a:r>
            <a:r>
              <a:rPr lang="ru-RU" altLang="ru-RU" sz="1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уч.г</a:t>
            </a:r>
            <a:r>
              <a:rPr lang="ru-RU" alt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marL="342900" indent="-342900" algn="just" eaLnBrk="1" hangingPunct="1">
              <a:lnSpc>
                <a:spcPct val="115000"/>
              </a:lnSpc>
              <a:spcBef>
                <a:spcPct val="0"/>
              </a:spcBef>
              <a:buFontTx/>
              <a:buAutoNum type="arabicPeriod"/>
              <a:defRPr/>
            </a:pPr>
            <a:r>
              <a:rPr lang="ru-RU" alt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Количество видов спорта ШСК: </a:t>
            </a:r>
            <a:r>
              <a:rPr lang="ru-RU" alt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91</a:t>
            </a:r>
          </a:p>
        </p:txBody>
      </p: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="" xmlns:a16="http://schemas.microsoft.com/office/drawing/2014/main" id="{27CABC22-0AD8-4BC7-861E-126880C148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2900" y="0"/>
            <a:ext cx="9317038" cy="56673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altLang="ru-RU" dirty="0"/>
              <a:t>Мониторинг образовательных организаций, реализующих дополнительные образовательные программы физкультурно-спортивной направленности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="" xmlns:a16="http://schemas.microsoft.com/office/drawing/2014/main" id="{415A3190-D307-43EF-9D96-407A0FA867DC}"/>
              </a:ext>
            </a:extLst>
          </p:cNvPr>
          <p:cNvGraphicFramePr>
            <a:graphicFrameLocks/>
          </p:cNvGraphicFramePr>
          <p:nvPr/>
        </p:nvGraphicFramePr>
        <p:xfrm>
          <a:off x="420787" y="1051965"/>
          <a:ext cx="11021352" cy="5470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268" name="Прямоугольник 2">
            <a:extLst>
              <a:ext uri="{FF2B5EF4-FFF2-40B4-BE49-F238E27FC236}">
                <a16:creationId xmlns="" xmlns:a16="http://schemas.microsoft.com/office/drawing/2014/main" id="{F6CDC9FD-288C-4F34-9F26-B679A7059B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263" y="749300"/>
            <a:ext cx="11818937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630238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630238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63023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630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630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630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630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630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630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ru-RU" altLang="ru-RU" sz="1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Рейтинг видов спорта ШСК</a:t>
            </a:r>
          </a:p>
        </p:txBody>
      </p:sp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="" xmlns:a16="http://schemas.microsoft.com/office/drawing/2014/main" id="{AF63D1A3-9D66-4912-A98E-88972AE824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2900" y="0"/>
            <a:ext cx="9317038" cy="56673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altLang="ru-RU" dirty="0"/>
              <a:t>Мониторинг образовательных организаций, реализующих дополнительные образовательные программы физкультурно-спортивной направленности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="" xmlns:a16="http://schemas.microsoft.com/office/drawing/2014/main" id="{95E05218-5D6F-45E0-94E9-2EE5F54B1C38}"/>
              </a:ext>
            </a:extLst>
          </p:cNvPr>
          <p:cNvGraphicFramePr>
            <a:graphicFrameLocks noGrp="1"/>
          </p:cNvGraphicFramePr>
          <p:nvPr/>
        </p:nvGraphicFramePr>
        <p:xfrm>
          <a:off x="412750" y="1585913"/>
          <a:ext cx="11383963" cy="33400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1855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11501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51628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03410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8326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4" marR="9524" marT="9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ГБОУ, проводивших школьный этап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4" marR="9524" marT="9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ГБОУ, проводивших школьный этап, %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4" marR="9524" marT="9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обучающихся, принявших участие в школьном этапе (чел.)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4" marR="9524" marT="9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58271"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Президентские состязания по зимним видам спорта</a:t>
                      </a:r>
                      <a:endParaRPr lang="ru-RU" sz="18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4" marR="9524" marT="952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129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4" marR="9524" marT="9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18,9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4" marR="9524" marT="9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5613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4" marR="9524" marT="9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58271"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Президентские спортивные игры</a:t>
                      </a:r>
                      <a:endParaRPr lang="ru-RU" sz="18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4" marR="9524" marT="952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443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4" marR="9524" marT="9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64,9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4" marR="9524" marT="9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54445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4" marR="9524" marT="9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58271"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Президентские состязания по летним видам спорта</a:t>
                      </a:r>
                      <a:endParaRPr lang="ru-RU" sz="18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4" marR="9524" marT="952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406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4" marR="9524" marT="9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59,4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4" marR="9524" marT="9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51770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4" marR="9524" marT="9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32643"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Всероссийские спортивные игры школьных спортивных клубов</a:t>
                      </a:r>
                      <a:endParaRPr lang="ru-RU" sz="18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4" marR="9524" marT="952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384</a:t>
                      </a:r>
                      <a:endParaRPr lang="ru-RU" sz="18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4" marR="9524" marT="9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56,2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4" marR="9524" marT="9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32266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4" marR="9524" marT="9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2323" name="Прямоугольник 2">
            <a:extLst>
              <a:ext uri="{FF2B5EF4-FFF2-40B4-BE49-F238E27FC236}">
                <a16:creationId xmlns="" xmlns:a16="http://schemas.microsoft.com/office/drawing/2014/main" id="{EFE039CF-941F-4C33-9062-A7310E59B2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263" y="749300"/>
            <a:ext cx="11818937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630238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630238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63023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630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630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630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630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630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630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ru-RU" altLang="ru-RU" sz="1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ГБОУ Санкт-Петербурга во физкультурно-спортивных мероприятий 2025/2026 учебного года</a:t>
            </a:r>
          </a:p>
        </p:txBody>
      </p:sp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E4C3AF92-F0B0-4A5A-BB21-28BC70A6E4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2900" y="0"/>
            <a:ext cx="9317038" cy="56673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kern="50" dirty="0">
                <a:latin typeface="+mn-lt"/>
              </a:rPr>
              <a:t>Региональный творческий конкурс среди обучающихся образовательных учреждений </a:t>
            </a:r>
            <a:br>
              <a:rPr lang="ru-RU" kern="50" dirty="0">
                <a:latin typeface="+mn-lt"/>
              </a:rPr>
            </a:br>
            <a:r>
              <a:rPr lang="ru-RU" kern="50" dirty="0">
                <a:latin typeface="+mn-lt"/>
              </a:rPr>
              <a:t>Санкт-Петербурга «Спортивный репортер»</a:t>
            </a:r>
          </a:p>
        </p:txBody>
      </p:sp>
      <p:pic>
        <p:nvPicPr>
          <p:cNvPr id="13315" name="Рисунок 7">
            <a:extLst>
              <a:ext uri="{FF2B5EF4-FFF2-40B4-BE49-F238E27FC236}">
                <a16:creationId xmlns="" xmlns:a16="http://schemas.microsoft.com/office/drawing/2014/main" id="{05554607-B82C-4520-BB8B-537EB98584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8513" y="2900363"/>
            <a:ext cx="6226175" cy="169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Рисунок 8">
            <a:extLst>
              <a:ext uri="{FF2B5EF4-FFF2-40B4-BE49-F238E27FC236}">
                <a16:creationId xmlns="" xmlns:a16="http://schemas.microsoft.com/office/drawing/2014/main" id="{48A39CDE-2B47-4CD8-BEFC-12C6023F8D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14675"/>
            <a:ext cx="6080125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C403729E-5018-46F0-9468-7CA567EFECFD}"/>
              </a:ext>
            </a:extLst>
          </p:cNvPr>
          <p:cNvSpPr txBox="1"/>
          <p:nvPr/>
        </p:nvSpPr>
        <p:spPr>
          <a:xfrm>
            <a:off x="1093788" y="4672013"/>
            <a:ext cx="4694237" cy="1016000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Городской координационный центр </a:t>
            </a:r>
          </a:p>
          <a:p>
            <a:pPr algn="ctr">
              <a:defRPr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по физкультурно-спортивной работе</a:t>
            </a:r>
          </a:p>
          <a:p>
            <a:pPr algn="ctr">
              <a:defRPr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с образовательными организациями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BBB3EB84-8E10-4801-9C92-3C236BD79B67}"/>
              </a:ext>
            </a:extLst>
          </p:cNvPr>
          <p:cNvSpPr txBox="1"/>
          <p:nvPr/>
        </p:nvSpPr>
        <p:spPr>
          <a:xfrm>
            <a:off x="7015163" y="4672013"/>
            <a:ext cx="4692650" cy="1016000"/>
          </a:xfrm>
          <a:prstGeom prst="rect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000" dirty="0">
                <a:solidFill>
                  <a:srgbClr val="C00000"/>
                </a:solidFill>
              </a:rPr>
              <a:t>Факультет социальных технологий</a:t>
            </a:r>
          </a:p>
          <a:p>
            <a:pPr algn="ctr">
              <a:defRPr/>
            </a:pPr>
            <a:r>
              <a:rPr lang="ru-RU" sz="2000" dirty="0">
                <a:solidFill>
                  <a:srgbClr val="C00000"/>
                </a:solidFill>
              </a:rPr>
              <a:t>Кафедра журналистики </a:t>
            </a:r>
          </a:p>
          <a:p>
            <a:pPr algn="ctr">
              <a:defRPr/>
            </a:pPr>
            <a:r>
              <a:rPr lang="ru-RU" sz="2000" dirty="0">
                <a:solidFill>
                  <a:srgbClr val="C00000"/>
                </a:solidFill>
              </a:rPr>
              <a:t>и медиа-коммуникаций</a:t>
            </a:r>
          </a:p>
        </p:txBody>
      </p:sp>
      <p:pic>
        <p:nvPicPr>
          <p:cNvPr id="13319" name="Рисунок 9">
            <a:extLst>
              <a:ext uri="{FF2B5EF4-FFF2-40B4-BE49-F238E27FC236}">
                <a16:creationId xmlns="" xmlns:a16="http://schemas.microsoft.com/office/drawing/2014/main" id="{B748BC19-2F1F-4798-9D45-7005DBBBF0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13" y="895350"/>
            <a:ext cx="2452687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0" name="Прямоугольник 1">
            <a:extLst>
              <a:ext uri="{FF2B5EF4-FFF2-40B4-BE49-F238E27FC236}">
                <a16:creationId xmlns="" xmlns:a16="http://schemas.microsoft.com/office/drawing/2014/main" id="{A16648BE-99E5-4958-809D-6BA98635C5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4688" y="1112838"/>
            <a:ext cx="827405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altLang="ru-RU" sz="2400" b="1">
                <a:solidFill>
                  <a:srgbClr val="0563C1"/>
                </a:solidFill>
              </a:rPr>
              <a:t>СЕТЕВОЕ ВЗАИМОДЕЙСТВИЕ </a:t>
            </a:r>
          </a:p>
          <a:p>
            <a:pPr algn="ctr"/>
            <a:r>
              <a:rPr lang="ru-RU" altLang="ru-RU" sz="2400" b="1">
                <a:solidFill>
                  <a:srgbClr val="0563C1"/>
                </a:solidFill>
              </a:rPr>
              <a:t>ПО ПРОФЕССИОНАЛЬНОЙ ОРИЕНТАЦИИ </a:t>
            </a:r>
          </a:p>
          <a:p>
            <a:pPr algn="ctr"/>
            <a:r>
              <a:rPr lang="ru-RU" altLang="ru-RU" sz="2400" b="1">
                <a:solidFill>
                  <a:srgbClr val="0563C1"/>
                </a:solidFill>
              </a:rPr>
              <a:t>И ПРОФЕССИОНАЛЬНОМУ САМООПРЕДЕЛЕНИЮ ОБУЧАЮЩИХСЯ</a:t>
            </a:r>
          </a:p>
        </p:txBody>
      </p:sp>
    </p:spTree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9F55E512-2022-477B-A210-43211F1D52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2900" y="0"/>
            <a:ext cx="9317038" cy="56673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kern="50" dirty="0">
                <a:latin typeface="+mn-lt"/>
              </a:rPr>
              <a:t>Региональный творческий конкурс среди обучающихся образовательных учреждений </a:t>
            </a:r>
            <a:br>
              <a:rPr lang="ru-RU" kern="50" dirty="0">
                <a:latin typeface="+mn-lt"/>
              </a:rPr>
            </a:br>
            <a:r>
              <a:rPr lang="ru-RU" kern="50" dirty="0">
                <a:latin typeface="+mn-lt"/>
              </a:rPr>
              <a:t>Санкт-Петербурга «Спортивный репортер»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89EC8A18-FB42-4E18-BC62-A731AF48A531}"/>
              </a:ext>
            </a:extLst>
          </p:cNvPr>
          <p:cNvSpPr/>
          <p:nvPr/>
        </p:nvSpPr>
        <p:spPr>
          <a:xfrm>
            <a:off x="3035300" y="712788"/>
            <a:ext cx="7007225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Динамика количества участников Конкурса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4340" name="Рисунок 30">
            <a:extLst>
              <a:ext uri="{FF2B5EF4-FFF2-40B4-BE49-F238E27FC236}">
                <a16:creationId xmlns="" xmlns:a16="http://schemas.microsoft.com/office/drawing/2014/main" id="{12A2E4C9-1C0E-4531-8FEE-42C3440535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13" y="895350"/>
            <a:ext cx="1322387" cy="124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Диаграмма 5">
            <a:extLst>
              <a:ext uri="{FF2B5EF4-FFF2-40B4-BE49-F238E27FC236}">
                <a16:creationId xmlns="" xmlns:a16="http://schemas.microsoft.com/office/drawing/2014/main" id="{711F5EAA-7152-4273-BFA0-65DA8BB33B9C}"/>
              </a:ext>
            </a:extLst>
          </p:cNvPr>
          <p:cNvGraphicFramePr>
            <a:graphicFrameLocks/>
          </p:cNvGraphicFramePr>
          <p:nvPr/>
        </p:nvGraphicFramePr>
        <p:xfrm>
          <a:off x="235131" y="1341121"/>
          <a:ext cx="5460275" cy="49813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Диаграмма 11">
            <a:extLst>
              <a:ext uri="{FF2B5EF4-FFF2-40B4-BE49-F238E27FC236}">
                <a16:creationId xmlns="" xmlns:a16="http://schemas.microsoft.com/office/drawing/2014/main" id="{066DAFE7-579F-4542-B888-BB5114B9EE2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2951197"/>
              </p:ext>
            </p:extLst>
          </p:nvPr>
        </p:nvGraphicFramePr>
        <p:xfrm>
          <a:off x="6196147" y="1306287"/>
          <a:ext cx="5551715" cy="5042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343" name="Прямоугольник 12">
            <a:extLst>
              <a:ext uri="{FF2B5EF4-FFF2-40B4-BE49-F238E27FC236}">
                <a16:creationId xmlns="" xmlns:a16="http://schemas.microsoft.com/office/drawing/2014/main" id="{0E170568-A3FB-4047-AE30-28FBF20AA2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076950"/>
            <a:ext cx="11993563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/>
            <a:r>
              <a:rPr lang="ru-RU" altLang="ru-RU" sz="1500" b="1" u="sng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Лидеры в 2025/2026 уч.г.</a:t>
            </a:r>
            <a:r>
              <a:rPr lang="ru-RU" altLang="ru-RU" sz="1500" b="1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 Московский район (10 побед), Невский район (6 побед), Кировский район (5 побед), Колпинский район (5 побед)</a:t>
            </a:r>
          </a:p>
        </p:txBody>
      </p:sp>
    </p:spTree>
    <p:extLst>
      <p:ext uri="{BB962C8B-B14F-4D97-AF65-F5344CB8AC3E}">
        <p14:creationId xmlns:p14="http://schemas.microsoft.com/office/powerpoint/2010/main" val="392689394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>
            <a:extLst>
              <a:ext uri="{FF2B5EF4-FFF2-40B4-BE49-F238E27FC236}">
                <a16:creationId xmlns="" xmlns:a16="http://schemas.microsoft.com/office/drawing/2014/main" id="{3D5344BE-F014-4D7A-8AC7-005620B9C6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2900" y="0"/>
            <a:ext cx="9317038" cy="566738"/>
          </a:xfrm>
        </p:spPr>
        <p:txBody>
          <a:bodyPr/>
          <a:lstStyle/>
          <a:p>
            <a:r>
              <a:rPr lang="ru-RU" altLang="ru-RU"/>
              <a:t>Курсы повышения квалификации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63E19A14-B810-4E4A-8D3A-C57D8435C5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2900" y="3598863"/>
            <a:ext cx="11544300" cy="1765300"/>
          </a:xfrm>
        </p:spPr>
        <p:txBody>
          <a:bodyPr/>
          <a:lstStyle/>
          <a:p>
            <a:pPr>
              <a:defRPr/>
            </a:pPr>
            <a:r>
              <a:rPr lang="ru-RU" b="1" dirty="0"/>
              <a:t>Объявляется набор </a:t>
            </a:r>
            <a:r>
              <a:rPr lang="ru-RU" dirty="0"/>
              <a:t>на курсы повышения квалификации по программе                     «Подготовка спортивных судей главной судейской коллегии и судейских бригад физкультурных и спортивных мероприятий Всероссийского физкультурно-спортивного комплекса Готов к труду и обороне (ГТО) на основе вида спорта «</a:t>
            </a:r>
            <a:r>
              <a:rPr lang="ru-RU" dirty="0" err="1"/>
              <a:t>Полиатлон</a:t>
            </a:r>
            <a:r>
              <a:rPr lang="ru-RU" dirty="0"/>
              <a:t>»</a:t>
            </a:r>
          </a:p>
        </p:txBody>
      </p:sp>
      <p:pic>
        <p:nvPicPr>
          <p:cNvPr id="16388" name="Рисунок 4">
            <a:extLst>
              <a:ext uri="{FF2B5EF4-FFF2-40B4-BE49-F238E27FC236}">
                <a16:creationId xmlns="" xmlns:a16="http://schemas.microsoft.com/office/drawing/2014/main" id="{C56B6B67-E3EE-4D27-A4FB-8F7FBA0418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5663"/>
            <a:ext cx="12192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F26C43E9-EF9A-44BA-897D-35B34FD70515}"/>
              </a:ext>
            </a:extLst>
          </p:cNvPr>
          <p:cNvSpPr/>
          <p:nvPr/>
        </p:nvSpPr>
        <p:spPr>
          <a:xfrm>
            <a:off x="3817938" y="5378450"/>
            <a:ext cx="8069262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Для сотрудников образовательных учреждений,  подведомственных КО</a:t>
            </a:r>
          </a:p>
        </p:txBody>
      </p:sp>
      <p:sp>
        <p:nvSpPr>
          <p:cNvPr id="16390" name="Прямоугольник 6">
            <a:extLst>
              <a:ext uri="{FF2B5EF4-FFF2-40B4-BE49-F238E27FC236}">
                <a16:creationId xmlns="" xmlns:a16="http://schemas.microsoft.com/office/drawing/2014/main" id="{84C16A35-43A4-4141-8509-4F4A17C55B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063" y="2601913"/>
            <a:ext cx="118459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2000" b="1">
                <a:solidFill>
                  <a:srgbClr val="FFFFFF"/>
                </a:solidFill>
              </a:rPr>
              <a:t>Даты проведения:  03.06.2026 - 05.06.2026 </a:t>
            </a:r>
          </a:p>
          <a:p>
            <a:r>
              <a:rPr lang="ru-RU" altLang="ru-RU" sz="2000" b="1">
                <a:solidFill>
                  <a:srgbClr val="FFFFFF"/>
                </a:solidFill>
              </a:rPr>
              <a:t>На базе ГБНОУ «Балтийский берег», ул. Черняховского, д. 49, лит. А. </a:t>
            </a:r>
          </a:p>
          <a:p>
            <a:r>
              <a:rPr lang="ru-RU" altLang="ru-RU" sz="2000" b="1">
                <a:solidFill>
                  <a:srgbClr val="FFFFFF"/>
                </a:solidFill>
              </a:rPr>
              <a:t>Форма проведения: очно с 15-00 часов</a:t>
            </a:r>
          </a:p>
        </p:txBody>
      </p:sp>
      <p:sp>
        <p:nvSpPr>
          <p:cNvPr id="16391" name="Прямоугольник 7">
            <a:extLst>
              <a:ext uri="{FF2B5EF4-FFF2-40B4-BE49-F238E27FC236}">
                <a16:creationId xmlns="" xmlns:a16="http://schemas.microsoft.com/office/drawing/2014/main" id="{066D0181-6527-4FE7-A893-E59B15D7F0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6037263"/>
            <a:ext cx="90106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/>
              <a:t>Запись по ссылке: </a:t>
            </a:r>
            <a:r>
              <a:rPr lang="ru-RU" altLang="ru-RU">
                <a:hlinkClick r:id="rId3"/>
              </a:rPr>
              <a:t>https://forms.yandex.ru/u/69808fa002848f8e85a518af/</a:t>
            </a:r>
            <a:endParaRPr lang="ru-RU" altLang="ru-RU"/>
          </a:p>
          <a:p>
            <a:endParaRPr lang="ru-RU" alt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4813</TotalTime>
  <Words>853</Words>
  <Application>Microsoft Office PowerPoint</Application>
  <PresentationFormat>Широкоэкранный</PresentationFormat>
  <Paragraphs>145</Paragraphs>
  <Slides>15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5" baseType="lpstr">
      <vt:lpstr>Arial</vt:lpstr>
      <vt:lpstr>Calibri</vt:lpstr>
      <vt:lpstr>Calibri Light</vt:lpstr>
      <vt:lpstr>Courier New</vt:lpstr>
      <vt:lpstr>Microsoft Sans Serif</vt:lpstr>
      <vt:lpstr>Times New Roman</vt:lpstr>
      <vt:lpstr>Wingdings</vt:lpstr>
      <vt:lpstr>Тема Office</vt:lpstr>
      <vt:lpstr>1_Тема Office</vt:lpstr>
      <vt:lpstr>Acrobat Document</vt:lpstr>
      <vt:lpstr>Презентация PowerPoint</vt:lpstr>
      <vt:lpstr>ПОБЕДА КОМАНДЫ САНКТ-ПЕТЕРБУРГА НА ВСЕРОССИЙСКОМ ЭТАПЕ ИГР ШСК</vt:lpstr>
      <vt:lpstr>Перечень аналитико-диагностических мероприятий 2025-2026 г.</vt:lpstr>
      <vt:lpstr>Мониторинг образовательных организаций, реализующих дополнительные образовательные программы физкультурно-спортивной направленности</vt:lpstr>
      <vt:lpstr>Мониторинг образовательных организаций, реализующих дополнительные образовательные программы физкультурно-спортивной направленности</vt:lpstr>
      <vt:lpstr>Мониторинг образовательных организаций, реализующих дополнительные образовательные программы физкультурно-спортивной направленности</vt:lpstr>
      <vt:lpstr>Региональный творческий конкурс среди обучающихся образовательных учреждений  Санкт-Петербурга «Спортивный репортер»</vt:lpstr>
      <vt:lpstr>Региональный творческий конкурс среди обучающихся образовательных учреждений  Санкт-Петербурга «Спортивный репортер»</vt:lpstr>
      <vt:lpstr>Курсы повышения квалификации</vt:lpstr>
      <vt:lpstr>Презентация PowerPoint</vt:lpstr>
      <vt:lpstr>XVII региональные состязания школьных спортивных клубов Санкт-Петербурга</vt:lpstr>
      <vt:lpstr>РЕГИОНАЛЬНОЕ ПЕРВЕНСТВО ПО КРАЕВЕДЧЕСКОМУ ОРИЕНТИРОВАНИЮ  «МОЙ ГОРОД - САНКТ-ПЕТЕРБУРГ» СРЕДИ ОБУЧАЮЩИХСЯ ОБРАЗОВАТЕЛЬНЫХ ОРГАНИЗАЦИЙ</vt:lpstr>
      <vt:lpstr>ФИЗКУЛЬТУРНЫЕ МЕРОПРИЯТИЯ РЕГИОНАЛЬНОГО ПЕРВЕНСТВА СРЕДИ ШКОЛЬНЫХ СПОРТИВНЫХ КЛУБОВ «СПОРТ ДЛЯ ВСЕХ» ДЛЯ ОБУЧАЮЩИХСЯ С РАЗЛИЧНЫМИ ВОЗМОЖНОСТЯМИ ЗДОРОВЬЯ</vt:lpstr>
      <vt:lpstr>ФИЗКУЛЬТУРНЫЕ МЕРОПРИЯТИЯ РЕГИОНАЛЬНОГО ПЕРВЕНСТВА СРЕДИ ШКОЛЬНЫХ СПОРТИВНЫХ КЛУБОВ «СПОРТ ДЛЯ ВСЕХ» ДЛЯ ОБУЧАЮЩИХСЯ С РАЗЛИЧНЫМИ ВОЗМОЖНОСТЯМИ ЗДОРОВЬЯ</vt:lpstr>
      <vt:lpstr>Контактная информация ГКЦ ФСР ГБНОУ «Балтийский Берег»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 Савельев</dc:creator>
  <cp:lastModifiedBy>user</cp:lastModifiedBy>
  <cp:revision>474</cp:revision>
  <cp:lastPrinted>2021-03-01T10:44:56Z</cp:lastPrinted>
  <dcterms:created xsi:type="dcterms:W3CDTF">2020-12-21T12:58:28Z</dcterms:created>
  <dcterms:modified xsi:type="dcterms:W3CDTF">2026-05-21T07:32:37Z</dcterms:modified>
</cp:coreProperties>
</file>