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328" r:id="rId4"/>
    <p:sldId id="329" r:id="rId5"/>
    <p:sldId id="321" r:id="rId6"/>
    <p:sldId id="323" r:id="rId7"/>
    <p:sldId id="330" r:id="rId8"/>
    <p:sldId id="324" r:id="rId9"/>
    <p:sldId id="325" r:id="rId10"/>
    <p:sldId id="333" r:id="rId11"/>
    <p:sldId id="320" r:id="rId12"/>
    <p:sldId id="332" r:id="rId13"/>
    <p:sldId id="326" r:id="rId14"/>
    <p:sldId id="327" r:id="rId15"/>
    <p:sldId id="317" r:id="rId16"/>
    <p:sldId id="273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705b297cfaa8a4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79F"/>
    <a:srgbClr val="0563C1"/>
    <a:srgbClr val="2E75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9037" autoAdjust="0"/>
  </p:normalViewPr>
  <p:slideViewPr>
    <p:cSldViewPr snapToGrid="0">
      <p:cViewPr varScale="1">
        <p:scale>
          <a:sx n="99" d="100"/>
          <a:sy n="99" d="100"/>
        </p:scale>
        <p:origin x="12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2A80-4DB6-43C6-B585-DC2637E6951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523F-0808-4B13-B657-CDB59896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9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16447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382158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8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8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48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6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3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1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1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1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5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4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77A-1375-4BBB-A383-2AAAE210817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fkis.spb.ru/structure/otdel-po-sportivno-massovoy-rabote/fizkulturnye-meropriyatiya-v-ramkakh-sankt-peterburgskoy-shkolnoy-sportivnoy-ligi-dlya-obuchayushch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https://spbof.ru/images/s5_logo2.png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" y="5539890"/>
            <a:ext cx="1761895" cy="1189656"/>
          </a:xfrm>
          <a:prstGeom prst="rect">
            <a:avLst/>
          </a:prstGeom>
        </p:spPr>
      </p:pic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685557" y="4112321"/>
            <a:ext cx="5506443" cy="1867301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ГУМО районных методистов, 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координирующих деятельность школьных спортивных клубов 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государственных образовательных учреждений Санкт-Петербурга</a:t>
            </a:r>
          </a:p>
          <a:p>
            <a:pPr lvl="0" algn="r">
              <a:lnSpc>
                <a:spcPct val="100000"/>
              </a:lnSpc>
            </a:pP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ГУМО специалистов, 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реализующих программы физкультурно-спортивной направленности 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для обучающихся с ограниченными возможностями здоровья 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и детей-инвалидов в государственных образовательных учреждениях </a:t>
            </a:r>
            <a:b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Санкт-Петербурга  </a:t>
            </a:r>
          </a:p>
        </p:txBody>
      </p:sp>
      <p:pic>
        <p:nvPicPr>
          <p:cNvPr id="6" name="Рисунок 5" descr="герб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376" y="243383"/>
            <a:ext cx="705248" cy="8090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8046" y="1105988"/>
            <a:ext cx="11895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ПРАВИТЕЛЬСТВО САНКТ-ПЕТЕРБУРГА  </a:t>
            </a:r>
            <a:br>
              <a:rPr lang="ru-RU" sz="14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КОМИТЕТ ПО ОБРАЗОВАНИЮ</a:t>
            </a:r>
            <a:br>
              <a:rPr lang="ru-RU" sz="14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ГОСУДАРСТВЕННОЕ БЮДЖЕТНОЕ НЕТИПОВОЕ ОБРАЗОВАТЕЛЬНОЕ УЧРЕЖДЕНИЕ САНКТ-ПЕТЕРБУРГА 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«БАЛТИЙСКИЙ БЕРЕГ»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714" y="2536081"/>
            <a:ext cx="11756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ГОРОДСКОЙ ВЕБИНАР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«Итоги проведения и перспективы развития школьных спортивных лиг 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видам спорта в Санкт-Петербурге»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Текст 35"/>
          <p:cNvSpPr>
            <a:spLocks noGrp="1"/>
          </p:cNvSpPr>
          <p:nvPr>
            <p:ph type="body" sz="quarter" idx="13"/>
          </p:nvPr>
        </p:nvSpPr>
        <p:spPr>
          <a:xfrm>
            <a:off x="5025200" y="6355533"/>
            <a:ext cx="2141599" cy="374013"/>
          </a:xfrm>
          <a:solidFill>
            <a:srgbClr val="29679F"/>
          </a:solidFill>
        </p:spPr>
        <p:txBody>
          <a:bodyPr anchor="ctr">
            <a:normAutofit/>
          </a:bodyPr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15 ноября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7858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Физкультурные мероприятия в рамках Санкт-Петербургской школьной спортивной лиги </a:t>
            </a:r>
            <a:br>
              <a:rPr lang="ru-RU" dirty="0"/>
            </a:br>
            <a:r>
              <a:rPr lang="ru-RU" dirty="0"/>
              <a:t>для обучающихся с ограниченными возможностями 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545" y="704309"/>
            <a:ext cx="11765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К участию в Физкультурных мероприятиях допускаются обучающиеся в государственных бюджетных  общеобразовательных учреждениях Санкт-Петербурга, осуществляющих образовательную деятельность по адаптированным образовательным программам для обучающихся с ОВЗ, входящие в списочный состав образовательного учреждения, и имеющие допуск врача.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544" y="1849633"/>
            <a:ext cx="559549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I группа </a:t>
            </a:r>
            <a:r>
              <a:rPr lang="ru-RU" dirty="0">
                <a:solidFill>
                  <a:srgbClr val="002060"/>
                </a:solidFill>
              </a:rPr>
              <a:t>– общеобразовательные учреждения, осуществляющие образовательную деятельность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по образовательным программам адаптированным для обучающихся, воспитанников с ОВЗ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(глухих, слабослышащих и позднооглохших, с нарушениями зрения, с тяжелой речевой патологией, с задержкой психического развития)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544" y="4480469"/>
            <a:ext cx="559549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II группа – </a:t>
            </a:r>
            <a:r>
              <a:rPr lang="ru-RU" dirty="0">
                <a:solidFill>
                  <a:srgbClr val="002060"/>
                </a:solidFill>
              </a:rPr>
              <a:t>общеобразовательные учреждения, осуществляющие образовательную деятельность по образовательным программам адаптированным для обучающихся, воспитанников с ограниченными возможностями здоровья </a:t>
            </a:r>
            <a:r>
              <a:rPr lang="ru-RU" b="1" dirty="0">
                <a:solidFill>
                  <a:srgbClr val="002060"/>
                </a:solidFill>
              </a:rPr>
              <a:t>(с интеллектуальными нарушениями).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1186" y="1858471"/>
            <a:ext cx="568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Обучающиеся </a:t>
            </a:r>
            <a:r>
              <a:rPr lang="ru-RU" b="1" dirty="0">
                <a:solidFill>
                  <a:srgbClr val="002060"/>
                </a:solidFill>
              </a:rPr>
              <a:t>2008-2010 годов рождения </a:t>
            </a:r>
            <a:r>
              <a:rPr lang="ru-RU" dirty="0">
                <a:solidFill>
                  <a:srgbClr val="002060"/>
                </a:solidFill>
              </a:rPr>
              <a:t>принимают участие в следующих видах программы: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5503" y="1672805"/>
            <a:ext cx="1185832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21602" y="2504802"/>
            <a:ext cx="2627697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легкая атлетика;</a:t>
            </a:r>
          </a:p>
          <a:p>
            <a:r>
              <a:rPr lang="ru-RU" dirty="0"/>
              <a:t>мини-футбол;</a:t>
            </a:r>
          </a:p>
          <a:p>
            <a:r>
              <a:rPr lang="ru-RU" dirty="0"/>
              <a:t>волейбол;</a:t>
            </a:r>
          </a:p>
          <a:p>
            <a:r>
              <a:rPr lang="ru-RU" dirty="0"/>
              <a:t>настольный теннис;</a:t>
            </a:r>
          </a:p>
          <a:p>
            <a:r>
              <a:rPr lang="ru-RU" dirty="0"/>
              <a:t>баскетбол 3х3;</a:t>
            </a:r>
          </a:p>
          <a:p>
            <a:r>
              <a:rPr lang="ru-RU" dirty="0"/>
              <a:t>трейл-ориентирование.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1186" y="4619049"/>
            <a:ext cx="568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Обучающиеся </a:t>
            </a:r>
            <a:r>
              <a:rPr lang="ru-RU" b="1" dirty="0">
                <a:solidFill>
                  <a:srgbClr val="002060"/>
                </a:solidFill>
              </a:rPr>
              <a:t>2011-2014 годов рождения </a:t>
            </a:r>
            <a:r>
              <a:rPr lang="ru-RU" dirty="0">
                <a:solidFill>
                  <a:srgbClr val="002060"/>
                </a:solidFill>
              </a:rPr>
              <a:t>принимают участие в следующих видах программы: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1602" y="5265380"/>
            <a:ext cx="262769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спортивное многоборье;</a:t>
            </a:r>
          </a:p>
          <a:p>
            <a:r>
              <a:rPr lang="ru-RU" dirty="0"/>
              <a:t>пионербол;</a:t>
            </a:r>
          </a:p>
          <a:p>
            <a:r>
              <a:rPr lang="ru-RU" dirty="0"/>
              <a:t>шашки.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5502" y="6373375"/>
            <a:ext cx="10905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hlinkClick r:id="rId2"/>
              </a:rPr>
              <a:t>https://cfkis.spb.ru/structure/otdel-po-sportivno-massovoy-rabote/fizkulturnye-meropriyatiya-v-ramkakh-sankt-peterburgskoy-shkolnoy-sportivnoy-ligi-dlya-obuchayushchi/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25" y="5519753"/>
            <a:ext cx="1048351" cy="10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Всероссийская спартакиада ШСК для обучающихся с ОВЗ и детей-инвалидов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7445" y="4098597"/>
            <a:ext cx="4881870" cy="146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AD33C9-77E2-4124-A246-6968AD0C08C1}"/>
              </a:ext>
            </a:extLst>
          </p:cNvPr>
          <p:cNvSpPr/>
          <p:nvPr/>
        </p:nvSpPr>
        <p:spPr>
          <a:xfrm>
            <a:off x="231833" y="1565278"/>
            <a:ext cx="279705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ВИДЫ СПОРТА НА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ВСЕРОССИЙСКОМ ЭТАПЕ 2023</a:t>
            </a:r>
            <a:r>
              <a:rPr lang="en-US" sz="1600" b="1" dirty="0" smtClean="0">
                <a:solidFill>
                  <a:srgbClr val="002060"/>
                </a:solidFill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</a:rPr>
              <a:t>2024 учебного года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AD33C9-77E2-4124-A246-6968AD0C08C1}"/>
              </a:ext>
            </a:extLst>
          </p:cNvPr>
          <p:cNvSpPr/>
          <p:nvPr/>
        </p:nvSpPr>
        <p:spPr>
          <a:xfrm>
            <a:off x="3181284" y="1042057"/>
            <a:ext cx="334082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Легкая атлетика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Настольный теннис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Плавание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</a:rPr>
              <a:t>Футзал</a:t>
            </a:r>
            <a:r>
              <a:rPr lang="ru-RU" sz="2000" dirty="0" smtClean="0">
                <a:solidFill>
                  <a:srgbClr val="002060"/>
                </a:solidFill>
              </a:rPr>
              <a:t> (мини-футбол)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Шашки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208" y="3156644"/>
            <a:ext cx="6869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Спартакиада </a:t>
            </a:r>
            <a:r>
              <a:rPr lang="ru-RU" b="1" dirty="0" smtClean="0">
                <a:solidFill>
                  <a:srgbClr val="002060"/>
                </a:solidFill>
              </a:rPr>
              <a:t>проводилась в </a:t>
            </a:r>
            <a:r>
              <a:rPr lang="ru-RU" b="1" dirty="0">
                <a:solidFill>
                  <a:srgbClr val="002060"/>
                </a:solidFill>
              </a:rPr>
              <a:t>четыре этапа</a:t>
            </a:r>
            <a:r>
              <a:rPr lang="ru-RU" dirty="0">
                <a:solidFill>
                  <a:srgbClr val="002060"/>
                </a:solidFill>
              </a:rPr>
              <a:t>, к участию в которой </a:t>
            </a:r>
            <a:r>
              <a:rPr lang="ru-RU" dirty="0" smtClean="0">
                <a:solidFill>
                  <a:srgbClr val="002060"/>
                </a:solidFill>
              </a:rPr>
              <a:t>допускались команды </a:t>
            </a:r>
            <a:r>
              <a:rPr lang="ru-RU" dirty="0">
                <a:solidFill>
                  <a:srgbClr val="002060"/>
                </a:solidFill>
              </a:rPr>
              <a:t>школьных спортивных клубов специальных (</a:t>
            </a:r>
            <a:r>
              <a:rPr lang="ru-RU" dirty="0" smtClean="0">
                <a:solidFill>
                  <a:srgbClr val="002060"/>
                </a:solidFill>
              </a:rPr>
              <a:t>коррекционных) общеобразовательных организаций: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I </a:t>
            </a:r>
            <a:r>
              <a:rPr lang="ru-RU" dirty="0">
                <a:solidFill>
                  <a:srgbClr val="002060"/>
                </a:solidFill>
              </a:rPr>
              <a:t>группа – обучающиеся специальных (коррекционных) </a:t>
            </a:r>
            <a:r>
              <a:rPr lang="ru-RU" dirty="0" smtClean="0">
                <a:solidFill>
                  <a:srgbClr val="002060"/>
                </a:solidFill>
              </a:rPr>
              <a:t>общеобразовательных организаций </a:t>
            </a:r>
            <a:r>
              <a:rPr lang="ru-RU" dirty="0">
                <a:solidFill>
                  <a:srgbClr val="002060"/>
                </a:solidFill>
              </a:rPr>
              <a:t>(I-II видов) с нарушением </a:t>
            </a:r>
            <a:r>
              <a:rPr lang="ru-RU" dirty="0" smtClean="0">
                <a:solidFill>
                  <a:srgbClr val="002060"/>
                </a:solidFill>
              </a:rPr>
              <a:t>слуха;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группа – обучающиеся специальных (</a:t>
            </a:r>
            <a:r>
              <a:rPr lang="ru-RU" dirty="0" smtClean="0">
                <a:solidFill>
                  <a:srgbClr val="002060"/>
                </a:solidFill>
              </a:rPr>
              <a:t>коррекционных) общеобразовательных</a:t>
            </a:r>
            <a:r>
              <a:rPr lang="ru-RU" dirty="0">
                <a:solidFill>
                  <a:srgbClr val="002060"/>
                </a:solidFill>
              </a:rPr>
              <a:t> организаций (VIII вида) с умственной отсталостью (с сохранным интеллектом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III </a:t>
            </a:r>
            <a:r>
              <a:rPr lang="ru-RU" dirty="0">
                <a:solidFill>
                  <a:srgbClr val="002060"/>
                </a:solidFill>
              </a:rPr>
              <a:t>группа – обучающиеся специальных (</a:t>
            </a:r>
            <a:r>
              <a:rPr lang="ru-RU" dirty="0" smtClean="0">
                <a:solidFill>
                  <a:srgbClr val="002060"/>
                </a:solidFill>
              </a:rPr>
              <a:t>коррекционных) общеобразовательных </a:t>
            </a:r>
            <a:r>
              <a:rPr lang="ru-RU" dirty="0">
                <a:solidFill>
                  <a:srgbClr val="002060"/>
                </a:solidFill>
              </a:rPr>
              <a:t>организаций (IV вида) с нарушением зрения.</a:t>
            </a:r>
          </a:p>
        </p:txBody>
      </p:sp>
      <p:pic>
        <p:nvPicPr>
          <p:cNvPr id="8" name="Picture 2" descr="https://sun9-67.userapi.com/impg/8KOcNBajSFV8au185G-2FQU9D0hyK6lUgmYubw/LC4s1zB843c.jpg?size=2560x1920&amp;quality=95&amp;sign=fa403b285393b893ab9fd6e16f585d6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24" y="2535920"/>
            <a:ext cx="4909250" cy="36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AD33C9-77E2-4124-A246-6968AD0C08C1}"/>
              </a:ext>
            </a:extLst>
          </p:cNvPr>
          <p:cNvSpPr/>
          <p:nvPr/>
        </p:nvSpPr>
        <p:spPr>
          <a:xfrm>
            <a:off x="7133524" y="1184297"/>
            <a:ext cx="49092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Команда ГБОУ школы-интернат №31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Невского района в 1 группе заняла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 место в общекомандном зачете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2023</a:t>
            </a:r>
            <a:r>
              <a:rPr lang="en-US" dirty="0" smtClean="0">
                <a:solidFill>
                  <a:srgbClr val="002060"/>
                </a:solidFill>
              </a:rPr>
              <a:t>/2024 </a:t>
            </a:r>
            <a:r>
              <a:rPr lang="ru-RU" dirty="0" smtClean="0">
                <a:solidFill>
                  <a:srgbClr val="002060"/>
                </a:solidFill>
              </a:rPr>
              <a:t>учебном году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55" y="432574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4" y="2459504"/>
            <a:ext cx="11756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Динамика успешности реализации городского спортивного проекта «Спортивное ориентирование в школу»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как основа создания школьной спортивной лиги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по спортивному ориентированию 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275343" y="5041795"/>
            <a:ext cx="5698943" cy="1176125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Куприенко Денис Васильевич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к.ф-м.н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., президент общественной организации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«Региональная спортивная федерация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спортивного ориентирования Санкт-Петербурга»</a:t>
            </a:r>
          </a:p>
        </p:txBody>
      </p:sp>
      <p:pic>
        <p:nvPicPr>
          <p:cNvPr id="2050" name="Picture 2" descr="Главная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46" y="371453"/>
            <a:ext cx="1503997" cy="15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3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6" name="dc9bb7e43c62475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55" y="371453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303" y="2228672"/>
            <a:ext cx="117565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Организация физкультурно-спортивной работы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</a:rPr>
              <a:t>с обучающимися, проект «Школьная любительская лига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водных видов спорта Санкт-Петербурга» в концепции  развития водных видов спорта в общеобразовательных учреждениях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Санкт-Петербурга</a:t>
            </a: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323932" y="4400806"/>
            <a:ext cx="5698943" cy="2335274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Докладчики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Осинцева Марина Валерьевна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заведующая бассейном, педагог дополнительного образования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ГБОУ СОШ № 632 Приморского района Санкт-Петербурга, исполнительный директор Ассоциации содействия развитию школьного водного спорта «Школьная любительская лига водных видов спорта Санкт-Петербурга»</a:t>
            </a:r>
          </a:p>
          <a:p>
            <a:pPr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Аксенова Алена Юрьевна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ответственный секретарь СПб РФС ОО ФВП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73" y="371453"/>
            <a:ext cx="2271971" cy="15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5" name="dc9bb7e43c62475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2228672"/>
            <a:ext cx="117565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Итоги 1-2 этапов физкультурного мероприятия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«Санкт-Петербургская школьная спортивная лига самбо» Перспективы участия команд Санкт-Петербурга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во Всероссийских соревнованиях проекта –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«Самбо в школу» в 2024 году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55" y="371453"/>
            <a:ext cx="2042791" cy="1379321"/>
          </a:xfrm>
          <a:prstGeom prst="rect">
            <a:avLst/>
          </a:prstGeom>
        </p:spPr>
      </p:pic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467843" y="5256925"/>
            <a:ext cx="5506443" cy="1056445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Гольцов Денис Александрович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вице-президент регионального отделения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Всероссийской Федерации самбо города Санкт- Петербурга</a:t>
            </a: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46" y="385979"/>
            <a:ext cx="1429116" cy="13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7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5" name="dc9bb7e43c62475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354" y="0"/>
            <a:ext cx="9316726" cy="566811"/>
          </a:xfrm>
        </p:spPr>
        <p:txBody>
          <a:bodyPr/>
          <a:lstStyle/>
          <a:p>
            <a:r>
              <a:rPr lang="ru-RU" dirty="0"/>
              <a:t>Контактная информация ГКЦ ФСР ГБНОУ «Балтийский Берег»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3702" y="1241469"/>
            <a:ext cx="5306004" cy="680400"/>
          </a:xfrm>
        </p:spPr>
        <p:txBody>
          <a:bodyPr>
            <a:noAutofit/>
          </a:bodyPr>
          <a:lstStyle/>
          <a:p>
            <a:pPr algn="l"/>
            <a:endParaRPr lang="ru-RU" sz="18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  <a:cs typeface="Times New Roman" pitchFamily="18" charset="0"/>
              </a:rPr>
              <a:t>тел.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(812)572-12-90 </a:t>
            </a:r>
            <a:br>
              <a:rPr lang="ru-RU" sz="1800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" y="4834920"/>
            <a:ext cx="1845223" cy="1845223"/>
          </a:xfrm>
          <a:prstGeom prst="rect">
            <a:avLst/>
          </a:prstGeom>
        </p:spPr>
      </p:pic>
      <p:pic>
        <p:nvPicPr>
          <p:cNvPr id="2050" name="Picture 2" descr="https://logos-download.com/wp-content/uploads/2016/07/Telegram_logo_ic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14" y="2981518"/>
            <a:ext cx="679475" cy="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3702" y="2998089"/>
            <a:ext cx="5382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806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Telegram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-канал: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ГКЦ ФСР ГБНОУ «Балтийский Берег»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Cc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ылка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приглашение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t.me/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gkcfsr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 descr="https://w7.pngwing.com/pngs/10/453/png-transparent-computer-icons-email-cover-letter-information-miscellaneous-blue-angl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457" y1="34348" x2="44457" y2="34348"/>
                        <a14:foregroundMark x1="44457" y1="34348" x2="44457" y2="34348"/>
                        <a14:foregroundMark x1="57826" y1="34130" x2="57826" y2="34130"/>
                        <a14:foregroundMark x1="57826" y1="34130" x2="57826" y2="34130"/>
                        <a14:foregroundMark x1="57826" y1="34130" x2="57826" y2="34130"/>
                        <a14:foregroundMark x1="81304" y1="29130" x2="17935" y2="29130"/>
                        <a14:foregroundMark x1="18370" y1="30978" x2="49239" y2="55652"/>
                        <a14:foregroundMark x1="49239" y1="55652" x2="81522" y2="31957"/>
                        <a14:foregroundMark x1="27826" y1="35000" x2="73261" y2="33804"/>
                        <a14:foregroundMark x1="11739" y1="50652" x2="81087" y2="53261"/>
                        <a14:foregroundMark x1="81522" y1="54239" x2="81304" y2="73478"/>
                        <a14:foregroundMark x1="81087" y1="73478" x2="17391" y2="73043"/>
                        <a14:foregroundMark x1="17174" y1="72826" x2="11522" y2="47826"/>
                        <a14:foregroundMark x1="12717" y1="51848" x2="86522" y2="60870"/>
                        <a14:foregroundMark x1="15109" y1="64674" x2="72717" y2="64457"/>
                        <a14:foregroundMark x1="9348" y1="72065" x2="9348" y2="26304"/>
                        <a14:foregroundMark x1="3696" y1="39348" x2="93913" y2="39783"/>
                        <a14:foregroundMark x1="83370" y1="16957" x2="83913" y2="81522"/>
                        <a14:foregroundMark x1="89783" y1="74891" x2="12935" y2="78913"/>
                        <a14:foregroundMark x1="27174" y1="91522" x2="66087" y2="6739"/>
                        <a14:foregroundMark x1="80326" y1="38152" x2="74674" y2="55435"/>
                        <a14:backgroundMark x1="6957" y1="6522" x2="6957" y2="6522"/>
                        <a14:backgroundMark x1="81957" y1="6522" x2="81957" y2="6522"/>
                        <a14:backgroundMark x1="93913" y1="97935" x2="93913" y2="97935"/>
                        <a14:backgroundMark x1="2717" y1="94130" x2="2717" y2="94130"/>
                        <a14:backgroundMark x1="8913" y1="14565" x2="8913" y2="1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993" y="2119877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3702" y="2275313"/>
            <a:ext cx="530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Электронный 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bb.sport@yandex.ru</a:t>
            </a:r>
          </a:p>
        </p:txBody>
      </p:sp>
      <p:pic>
        <p:nvPicPr>
          <p:cNvPr id="2054" name="Picture 6" descr="https://i.ya-webdesign.com/images/facebook-png-transparent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389" y="1241518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789" y="4041120"/>
            <a:ext cx="1588806" cy="1588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00" y="4041120"/>
            <a:ext cx="1587600" cy="1587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26789" y="5797246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1797" y="5769670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069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3152001"/>
            <a:ext cx="11756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Развитие школьных спортивных лиг Санкт-Петербурга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04" y="557022"/>
            <a:ext cx="2042791" cy="1379321"/>
          </a:xfrm>
          <a:prstGeom prst="rect">
            <a:avLst/>
          </a:prstGeom>
        </p:spPr>
      </p:pic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467843" y="4693045"/>
            <a:ext cx="5506443" cy="1631555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Казунко</a:t>
            </a: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Полина Юрьевна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начальник ГКЦ ФСР, методист ГКЦ ФСР ГБНОУ «Балтийский берег</a:t>
            </a:r>
            <a:r>
              <a:rPr lang="ru-RU" sz="14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</a:t>
            </a:r>
            <a:endParaRPr lang="ru-RU" sz="14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3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4" name="dc9bb7e43c62475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Реализация межведомственного взаимодействия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16446" y="728361"/>
            <a:ext cx="10704943" cy="5807192"/>
            <a:chOff x="317277" y="1198139"/>
            <a:chExt cx="11658722" cy="5215313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317277" y="1198139"/>
              <a:ext cx="529332" cy="43249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wordArtVert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rgbClr val="002060"/>
                  </a:solidFill>
                </a:rPr>
                <a:t>ЭТАПЫ</a:t>
              </a:r>
            </a:p>
          </p:txBody>
        </p:sp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146306" y="1297302"/>
              <a:ext cx="10829693" cy="548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9679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1800" b="1" dirty="0">
                  <a:solidFill>
                    <a:srgbClr val="002060"/>
                  </a:solidFill>
                </a:rPr>
                <a:t>Создание спортивного проекта</a:t>
              </a:r>
              <a:r>
                <a:rPr lang="en-US" sz="1800" b="1" dirty="0">
                  <a:solidFill>
                    <a:srgbClr val="002060"/>
                  </a:solidFill>
                </a:rPr>
                <a:t>/</a:t>
              </a:r>
              <a:r>
                <a:rPr lang="ru-RU" sz="1800" b="1" dirty="0">
                  <a:solidFill>
                    <a:srgbClr val="002060"/>
                  </a:solidFill>
                </a:rPr>
                <a:t>Формирование рабочей группы</a:t>
              </a:r>
              <a:r>
                <a:rPr lang="en-US" sz="1800" b="1" dirty="0">
                  <a:solidFill>
                    <a:srgbClr val="002060"/>
                  </a:solidFill>
                </a:rPr>
                <a:t>/</a:t>
              </a:r>
              <a:r>
                <a:rPr lang="ru-RU" sz="1800" b="1" dirty="0">
                  <a:solidFill>
                    <a:srgbClr val="002060"/>
                  </a:solidFill>
                </a:rPr>
                <a:t>Инициатор – Федерация СПб по виду спорта</a:t>
              </a:r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130992" y="2043002"/>
              <a:ext cx="10829691" cy="51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9679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1800" b="1" dirty="0">
                  <a:solidFill>
                    <a:srgbClr val="002060"/>
                  </a:solidFill>
                </a:rPr>
                <a:t>Разработка стратегии реализации спортивного проекта</a:t>
              </a:r>
            </a:p>
          </p:txBody>
        </p:sp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153954" y="2779452"/>
              <a:ext cx="10822045" cy="4739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9679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146306" y="4214611"/>
              <a:ext cx="10799063" cy="521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9679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1146306" y="3489014"/>
              <a:ext cx="10799063" cy="521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9679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317277" y="5631507"/>
              <a:ext cx="11633711" cy="78194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265113" algn="just"/>
              <a:r>
                <a:rPr lang="ru-RU" sz="2000" b="1" dirty="0">
                  <a:solidFill>
                    <a:schemeClr val="bg1"/>
                  </a:solidFill>
                </a:rPr>
                <a:t>Результат</a:t>
              </a:r>
              <a:r>
                <a:rPr lang="en-US" sz="2000" b="1" dirty="0">
                  <a:solidFill>
                    <a:schemeClr val="bg1"/>
                  </a:solidFill>
                </a:rPr>
                <a:t> –</a:t>
              </a:r>
              <a:r>
                <a:rPr lang="ru-RU" sz="2000" b="1" dirty="0">
                  <a:solidFill>
                    <a:schemeClr val="bg1"/>
                  </a:solidFill>
                </a:rPr>
                <a:t> создание Санкт-Петербургских школьных спортивных лиг по видам спорта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40468" y="1550087"/>
              <a:ext cx="307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40468" y="2283946"/>
              <a:ext cx="307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40468" y="3017805"/>
              <a:ext cx="307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40468" y="3751665"/>
              <a:ext cx="307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40468" y="4485524"/>
              <a:ext cx="307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40468" y="5219382"/>
              <a:ext cx="3073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146306" y="2858071"/>
              <a:ext cx="10261861" cy="331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solidFill>
                    <a:srgbClr val="002060"/>
                  </a:solidFill>
                </a:rPr>
                <a:t>Согласование с Комитетом по образованию, с Комитетом по физической культуре и спорту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5556" y="4322937"/>
              <a:ext cx="10661868" cy="33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Информационно-методическое сопровождение спортивного проекта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7685" y="3586302"/>
              <a:ext cx="10669739" cy="33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Проведение обучающих семинаров и массовых мероприятий</a:t>
              </a:r>
            </a:p>
          </p:txBody>
        </p:sp>
      </p:grpSp>
      <p:sp>
        <p:nvSpPr>
          <p:cNvPr id="27" name="Подзаголовок 2"/>
          <p:cNvSpPr txBox="1">
            <a:spLocks/>
          </p:cNvSpPr>
          <p:nvPr/>
        </p:nvSpPr>
        <p:spPr>
          <a:xfrm>
            <a:off x="1677654" y="4904313"/>
            <a:ext cx="9915611" cy="580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9679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5329" y="5044439"/>
            <a:ext cx="97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Повышение массовости занятий физической культурой и спортом</a:t>
            </a:r>
          </a:p>
        </p:txBody>
      </p:sp>
    </p:spTree>
    <p:extLst>
      <p:ext uri="{BB962C8B-B14F-4D97-AF65-F5344CB8AC3E}">
        <p14:creationId xmlns:p14="http://schemas.microsoft.com/office/powerpoint/2010/main" val="161099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55" y="371453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4" y="2921169"/>
            <a:ext cx="11756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«Единоборство как платформа для гармоничного развития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личности юного спортсмена»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275343" y="4251961"/>
            <a:ext cx="5698943" cy="2133599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Кретов</a:t>
            </a: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Петр Сергеевич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педагог дополнительного образования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школьного спортивного клуба «Легион – 642»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Государственного бюджетного общеобразовательного учреждения гимназии № 642 «Земля и Вселенная»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Василеостровского района Санкт-Петербурга,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председатель региональной общественной организации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«Клуб самбист»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46" y="385979"/>
            <a:ext cx="1429116" cy="13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5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5" name="dc9bb7e43c62475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04" y="523853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4" y="2921169"/>
            <a:ext cx="11756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«Динамика развития Санкт-Петербургской школьной спортивной лиги по видам спорта»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275343" y="5273040"/>
            <a:ext cx="5698943" cy="1021080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Кургузкина Юлия Вячеславовна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методист, педагог-организатор ГКЦ ФСР ГБНОУ «Балтийский берег»</a:t>
            </a:r>
          </a:p>
        </p:txBody>
      </p:sp>
    </p:spTree>
    <p:extLst>
      <p:ext uri="{BB962C8B-B14F-4D97-AF65-F5344CB8AC3E}">
        <p14:creationId xmlns:p14="http://schemas.microsoft.com/office/powerpoint/2010/main" val="183217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4" name="dc9bb7e43c62475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67377"/>
            <a:ext cx="7097428" cy="49943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ШКОЛЬНАЯ СПОРТИВНАЯ ЛИГА 2024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296" y="668486"/>
            <a:ext cx="8224557" cy="111218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Возрастные группы: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ГРУППА (младший возраст): 2014-2015 годов рождения;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2 ГРУППА (средний возраст): 2012-2013 годов рождения;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3 ГРУППА (старший возраст): 2009-2011 годов рождения.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B7DE92-D791-4B97-974C-C653A1EAC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74528"/>
              </p:ext>
            </p:extLst>
          </p:nvPr>
        </p:nvGraphicFramePr>
        <p:xfrm>
          <a:off x="239342" y="1780674"/>
          <a:ext cx="9509569" cy="365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57">
                  <a:extLst>
                    <a:ext uri="{9D8B030D-6E8A-4147-A177-3AD203B41FA5}">
                      <a16:colId xmlns:a16="http://schemas.microsoft.com/office/drawing/2014/main" val="1097970859"/>
                    </a:ext>
                  </a:extLst>
                </a:gridCol>
                <a:gridCol w="3027435">
                  <a:extLst>
                    <a:ext uri="{9D8B030D-6E8A-4147-A177-3AD203B41FA5}">
                      <a16:colId xmlns:a16="http://schemas.microsoft.com/office/drawing/2014/main" val="1306420795"/>
                    </a:ext>
                  </a:extLst>
                </a:gridCol>
                <a:gridCol w="2682823">
                  <a:extLst>
                    <a:ext uri="{9D8B030D-6E8A-4147-A177-3AD203B41FA5}">
                      <a16:colId xmlns:a16="http://schemas.microsoft.com/office/drawing/2014/main" val="576137771"/>
                    </a:ext>
                  </a:extLst>
                </a:gridCol>
                <a:gridCol w="3066354">
                  <a:extLst>
                    <a:ext uri="{9D8B030D-6E8A-4147-A177-3AD203B41FA5}">
                      <a16:colId xmlns:a16="http://schemas.microsoft.com/office/drawing/2014/main" val="551311281"/>
                    </a:ext>
                  </a:extLst>
                </a:gridCol>
              </a:tblGrid>
              <a:tr h="417703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участников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27606"/>
                  </a:ext>
                </a:extLst>
              </a:tr>
              <a:tr h="41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Лыжные гонки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февраль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230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6530"/>
                  </a:ext>
                </a:extLst>
              </a:tr>
              <a:tr h="41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Эстафета ГТО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365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95140"/>
                  </a:ext>
                </a:extLst>
              </a:tr>
              <a:tr h="41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Плавание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250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58084"/>
                  </a:ext>
                </a:extLst>
              </a:tr>
              <a:tr h="41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Легкая атлетика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245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621325"/>
                  </a:ext>
                </a:extLst>
              </a:tr>
              <a:tr h="41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Лапта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Смешанные команды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202387"/>
                  </a:ext>
                </a:extLst>
              </a:tr>
              <a:tr h="41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Спортивные танцы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 человек ( 5 команд)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47773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Самбо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ноябрь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193771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Лазертаг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59962"/>
                  </a:ext>
                </a:extLst>
              </a:tr>
            </a:tbl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239342" y="5639467"/>
            <a:ext cx="9509568" cy="1218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Предложение видов спорта для внесения в школьную спортивную лигу на 2025 год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 -Спортивное ориентирование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 -Городки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55" y="393708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4" y="2921169"/>
            <a:ext cx="11756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Динамика развития физкультурного мероприятия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«Регбийная школьная лига Санкт-Петербурга»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275343" y="5196840"/>
            <a:ext cx="5698943" cy="1021080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Зальцман</a:t>
            </a: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 Максим Владимирович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исполнительный директор РОО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«Федерация регби Санкт-Петербурга»</a:t>
            </a:r>
          </a:p>
        </p:txBody>
      </p:sp>
      <p:pic>
        <p:nvPicPr>
          <p:cNvPr id="3074" name="Рисунок 5" descr="https://yt3.ggpht.com/ytc/AKedOLQR-MgNByMnrK7eUEAmQjiBXJDMi1q7xJENZRa5=s900-c-k-c0x00ffffff-no-rj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277" y1="14451" x2="71098" y2="91329"/>
                        <a14:foregroundMark x1="32370" y1="93064" x2="82659" y2="17341"/>
                        <a14:foregroundMark x1="8671" y1="53757" x2="91329" y2="55491"/>
                        <a14:foregroundMark x1="56069" y1="23121" x2="46243" y2="49133"/>
                        <a14:foregroundMark x1="54335" y1="94798" x2="68208" y2="91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46" y="248039"/>
            <a:ext cx="1655874" cy="16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6" name="dc9bb7e43c62475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05" y="371453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4" y="2459504"/>
            <a:ext cx="11756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Инклюзивные подходы и коррекционные методики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в рамках проекта "Футбол в коррекционной школе"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для детей с ОВЗ и детей-инвалидов: </a:t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>
                <a:solidFill>
                  <a:srgbClr val="002060"/>
                </a:solidFill>
              </a:rPr>
              <a:t>опыт, достижения и перспективы развития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275343" y="5257800"/>
            <a:ext cx="5698943" cy="1021080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</a:rPr>
              <a:t>Прокопьев Иван Павлович</a:t>
            </a:r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,</a:t>
            </a:r>
            <a:b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специалист спортивного отдела </a:t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Специального Олимпийского Комитета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3453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4" name="dc9bb7e43c62475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5F0130-FD29-4637-A01C-4C77680E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05" y="371453"/>
            <a:ext cx="2042791" cy="1379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14" y="2459504"/>
            <a:ext cx="11756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Физкультурные мероприятия в рамках Санкт-Петербургской школьной спортивной лиги </a:t>
            </a:r>
            <a:r>
              <a:rPr lang="ru-RU" sz="3000" b="1" dirty="0" smtClean="0">
                <a:solidFill>
                  <a:srgbClr val="002060"/>
                </a:solidFill>
              </a:rPr>
              <a:t>для </a:t>
            </a:r>
            <a:r>
              <a:rPr lang="ru-RU" sz="3000" b="1" dirty="0">
                <a:solidFill>
                  <a:srgbClr val="002060"/>
                </a:solidFill>
              </a:rPr>
              <a:t>обучающихся с ОВЗ. </a:t>
            </a: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Всероссийская </a:t>
            </a:r>
            <a:r>
              <a:rPr lang="ru-RU" sz="3000" b="1" dirty="0">
                <a:solidFill>
                  <a:srgbClr val="002060"/>
                </a:solidFill>
              </a:rPr>
              <a:t>спартакиада ШСК для обучающихся </a:t>
            </a:r>
            <a:r>
              <a:rPr lang="ru-RU" sz="3000" b="1" dirty="0" smtClean="0">
                <a:solidFill>
                  <a:srgbClr val="002060"/>
                </a:solidFill>
              </a:rPr>
              <a:t/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 </a:t>
            </a:r>
            <a:r>
              <a:rPr lang="ru-RU" sz="3000" b="1" dirty="0">
                <a:solidFill>
                  <a:srgbClr val="002060"/>
                </a:solidFill>
              </a:rPr>
              <a:t>ОВЗ и детей-инвалидов</a:t>
            </a:r>
          </a:p>
        </p:txBody>
      </p:sp>
      <p:sp>
        <p:nvSpPr>
          <p:cNvPr id="5" name="Текст 31"/>
          <p:cNvSpPr>
            <a:spLocks noGrp="1"/>
          </p:cNvSpPr>
          <p:nvPr>
            <p:ph type="body" sz="quarter" idx="11"/>
          </p:nvPr>
        </p:nvSpPr>
        <p:spPr>
          <a:xfrm>
            <a:off x="6275343" y="5257800"/>
            <a:ext cx="5698943" cy="1021080"/>
          </a:xfrm>
        </p:spPr>
        <p:txBody>
          <a:bodyPr anchor="ctr">
            <a:no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0"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Докладчик</a:t>
            </a:r>
            <a:r>
              <a:rPr lang="en-US" sz="1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r">
              <a:lnSpc>
                <a:spcPct val="100000"/>
              </a:lnSpc>
            </a:pPr>
            <a:r>
              <a:rPr lang="ru-RU" sz="1400" b="1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Зябкина Александра Владиславовна,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педагог-организатор ГКЦ ФСР ГБНОУ </a:t>
            </a:r>
            <a:r>
              <a:rPr lang="ru-RU" sz="14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Балтийский берег»</a:t>
            </a:r>
          </a:p>
          <a:p>
            <a:pPr lvl="0" algn="r">
              <a:lnSpc>
                <a:spcPct val="100000"/>
              </a:lnSpc>
            </a:pPr>
            <a:endParaRPr lang="ru-RU" sz="14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7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c9bb7e43c62475.wav"/>
          </p:stSnd>
        </p:sndAc>
      </p:transition>
    </mc:Choice>
    <mc:Fallback xmlns="">
      <p:transition spd="slow">
        <p:fade/>
        <p:sndAc>
          <p:stSnd>
            <p:snd r:embed="rId4" name="dc9bb7e43c62475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554</Words>
  <Application>Microsoft Office PowerPoint</Application>
  <PresentationFormat>Широкоэкранный</PresentationFormat>
  <Paragraphs>123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Реализация межведомственного взаимодействия</vt:lpstr>
      <vt:lpstr>Презентация PowerPoint</vt:lpstr>
      <vt:lpstr>Презентация PowerPoint</vt:lpstr>
      <vt:lpstr>ШКОЛЬНАЯ СПОРТИВНАЯ ЛИГА 2024 г.</vt:lpstr>
      <vt:lpstr>Презентация PowerPoint</vt:lpstr>
      <vt:lpstr>Презентация PowerPoint</vt:lpstr>
      <vt:lpstr>Презентация PowerPoint</vt:lpstr>
      <vt:lpstr>Физкультурные мероприятия в рамках Санкт-Петербургской школьной спортивной лиги  для обучающихся с ограниченными возможностями здоровья</vt:lpstr>
      <vt:lpstr>Всероссийская спартакиада ШСК для обучающихся с ОВЗ и детей-инвалидов</vt:lpstr>
      <vt:lpstr>Презентация PowerPoint</vt:lpstr>
      <vt:lpstr>Презентация PowerPoint</vt:lpstr>
      <vt:lpstr>Презентация PowerPoint</vt:lpstr>
      <vt:lpstr>Контактная информация ГКЦ ФСР ГБНОУ «Балтийский Берег»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User</cp:lastModifiedBy>
  <cp:revision>413</cp:revision>
  <cp:lastPrinted>2024-05-21T12:50:48Z</cp:lastPrinted>
  <dcterms:created xsi:type="dcterms:W3CDTF">2020-12-21T12:58:28Z</dcterms:created>
  <dcterms:modified xsi:type="dcterms:W3CDTF">2024-11-15T12:12:07Z</dcterms:modified>
</cp:coreProperties>
</file>