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7" r:id="rId4"/>
    <p:sldId id="284" r:id="rId5"/>
    <p:sldId id="285" r:id="rId6"/>
    <p:sldId id="274" r:id="rId7"/>
    <p:sldId id="275" r:id="rId8"/>
    <p:sldId id="277" r:id="rId9"/>
    <p:sldId id="278" r:id="rId10"/>
    <p:sldId id="279" r:id="rId11"/>
    <p:sldId id="281" r:id="rId12"/>
    <p:sldId id="282" r:id="rId13"/>
    <p:sldId id="28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9F"/>
    <a:srgbClr val="2E75B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16447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2384808" y="2968476"/>
            <a:ext cx="7422384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 hasCustomPrompt="1"/>
          </p:nvPr>
        </p:nvSpPr>
        <p:spPr>
          <a:xfrm>
            <a:off x="4315619" y="4388803"/>
            <a:ext cx="3560763" cy="366077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ru-RU" dirty="0"/>
              <a:t>Докладчик: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36925" y="4940174"/>
            <a:ext cx="5518150" cy="822971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3" hasCustomPrompt="1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/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00.00.2020</a:t>
            </a:r>
          </a:p>
        </p:txBody>
      </p:sp>
    </p:spTree>
    <p:extLst>
      <p:ext uri="{BB962C8B-B14F-4D97-AF65-F5344CB8AC3E}">
        <p14:creationId xmlns:p14="http://schemas.microsoft.com/office/powerpoint/2010/main" val="382158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8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8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48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6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0" y="6665768"/>
            <a:ext cx="12192000" cy="192232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0"/>
            <a:ext cx="12192000" cy="566810"/>
          </a:xfrm>
          <a:prstGeom prst="rect">
            <a:avLst/>
          </a:prstGeom>
          <a:solidFill>
            <a:srgbClr val="2E75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1050"/>
            <a:ext cx="12192000" cy="606876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 anchor="ctr">
            <a:norm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531" y="601050"/>
            <a:ext cx="8696938" cy="5679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1" b="37909"/>
          <a:stretch/>
        </p:blipFill>
        <p:spPr>
          <a:xfrm>
            <a:off x="6374129" y="2599796"/>
            <a:ext cx="5817871" cy="425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18" y="23377"/>
            <a:ext cx="2331389" cy="5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1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1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1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95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4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B77A-1375-4BBB-A383-2AAAE210817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7A97-8C07-4AF3-AF7B-8CE6A7920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9B77A-1375-4BBB-A383-2AAAE210817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97A97-8C07-4AF3-AF7B-8CE6A7920C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w3aXnaEiZn3Yfk1h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0;&#1087;-&#1092;&#1082;&#1080;&#1089;.&#1088;&#1092;/&#1088;&#1077;&#1075;&#1080;&#1089;&#1090;&#1088;&#1072;&#1094;&#1080;&#1103;/" TargetMode="External"/><Relationship Id="rId2" Type="http://schemas.openxmlformats.org/officeDocument/2006/relationships/hyperlink" Target="http://&#1092;&#1094;&#1086;&#1084;&#1086;&#1092;&#1074;.&#1088;&#1092;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gle/geT5rvFv7scgdyU2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93" y="222739"/>
            <a:ext cx="2800564" cy="1890980"/>
          </a:xfrm>
          <a:prstGeom prst="rect">
            <a:avLst/>
          </a:prstGeom>
        </p:spPr>
      </p:pic>
      <p:sp>
        <p:nvSpPr>
          <p:cNvPr id="11" name="Текст 9"/>
          <p:cNvSpPr>
            <a:spLocks noGrp="1"/>
          </p:cNvSpPr>
          <p:nvPr>
            <p:ph type="body" sz="quarter" idx="10"/>
          </p:nvPr>
        </p:nvSpPr>
        <p:spPr>
          <a:xfrm>
            <a:off x="1070918" y="2191266"/>
            <a:ext cx="10503243" cy="2454876"/>
          </a:xfrm>
        </p:spPr>
        <p:txBody>
          <a:bodyPr>
            <a:noAutofit/>
          </a:bodyPr>
          <a:lstStyle/>
          <a:p>
            <a:r>
              <a:rPr lang="ru-RU" sz="4000" b="0" dirty="0"/>
              <a:t>Организация спортивно-массовой деятельности в образовательных учреждениях Санкт-Петербурга</a:t>
            </a:r>
          </a:p>
          <a:p>
            <a:r>
              <a:rPr lang="ru-RU" sz="4000" b="0" dirty="0"/>
              <a:t>в </a:t>
            </a:r>
            <a:r>
              <a:rPr lang="en-US" sz="4000" b="0" dirty="0"/>
              <a:t>I </a:t>
            </a:r>
            <a:r>
              <a:rPr lang="ru-RU" sz="4000" b="0" dirty="0"/>
              <a:t>половине 2021-2022 учебного года</a:t>
            </a:r>
          </a:p>
        </p:txBody>
      </p:sp>
      <p:sp>
        <p:nvSpPr>
          <p:cNvPr id="12" name="Текст 31"/>
          <p:cNvSpPr>
            <a:spLocks noGrp="1"/>
          </p:cNvSpPr>
          <p:nvPr>
            <p:ph type="body" sz="quarter" idx="11"/>
          </p:nvPr>
        </p:nvSpPr>
        <p:spPr>
          <a:xfrm>
            <a:off x="4758694" y="4893276"/>
            <a:ext cx="7144982" cy="829562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0" indent="0" algn="ctr">
              <a:spcBef>
                <a:spcPts val="0"/>
              </a:spcBef>
              <a:buNone/>
              <a:defRPr sz="20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/>
            </a:lvl3pPr>
          </a:lstStyle>
          <a:p>
            <a:pPr lvl="1" algn="r"/>
            <a:r>
              <a:rPr lang="ru-RU" i="1" dirty="0"/>
              <a:t>Региональный ресурсный центр развития дополнительного образования физкультурно-спортивной направленности </a:t>
            </a:r>
          </a:p>
        </p:txBody>
      </p:sp>
      <p:sp>
        <p:nvSpPr>
          <p:cNvPr id="13" name="Текст 33"/>
          <p:cNvSpPr>
            <a:spLocks noGrp="1"/>
          </p:cNvSpPr>
          <p:nvPr>
            <p:ph type="body" sz="quarter" idx="12"/>
          </p:nvPr>
        </p:nvSpPr>
        <p:spPr>
          <a:xfrm>
            <a:off x="4300813" y="5239020"/>
            <a:ext cx="5997575" cy="11642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algn="r"/>
            <a:r>
              <a:rPr lang="ru-RU" sz="1400" b="1" i="1" dirty="0"/>
              <a:t>ГКЦ ФСР </a:t>
            </a:r>
            <a:r>
              <a:rPr lang="ru-RU" sz="1400" i="1" dirty="0"/>
              <a:t>ГБОУ</a:t>
            </a:r>
            <a:r>
              <a:rPr lang="ru-RU" sz="1400" b="1" i="1" dirty="0"/>
              <a:t> «Балтийский берег»</a:t>
            </a:r>
          </a:p>
        </p:txBody>
      </p:sp>
      <p:sp>
        <p:nvSpPr>
          <p:cNvPr id="14" name="Текст 35"/>
          <p:cNvSpPr>
            <a:spLocks noGrp="1"/>
          </p:cNvSpPr>
          <p:nvPr>
            <p:ph type="body" sz="quarter" idx="13"/>
          </p:nvPr>
        </p:nvSpPr>
        <p:spPr>
          <a:xfrm>
            <a:off x="5197232" y="6126248"/>
            <a:ext cx="1751498" cy="355428"/>
          </a:xfrm>
          <a:solidFill>
            <a:srgbClr val="29679F"/>
          </a:solidFill>
        </p:spPr>
        <p:txBody>
          <a:bodyPr anchor="ctr">
            <a:normAutofit lnSpcReduction="10000"/>
          </a:bodyPr>
          <a:lstStyle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2"/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8587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79304"/>
            <a:ext cx="12191999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Первенство Санкт-Петербурга по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лазертагу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среди обучающихся образовательных организаций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946" y="1662572"/>
            <a:ext cx="467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Сроки проведения: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27.11.2021 - Высшая лига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28.11.2021 – Новички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9" y="2191123"/>
            <a:ext cx="5517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Сроки подачи предварительных заявок для новичков: </a:t>
            </a:r>
            <a:r>
              <a:rPr lang="ru-RU" dirty="0">
                <a:solidFill>
                  <a:srgbClr val="002060"/>
                </a:solidFill>
              </a:rPr>
              <a:t>10 ноября 2021г с 9:00 до 12 ноября 21 г 20:00 в Гугл-форме по ссылке 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https://forms.gle/w3aXnaEiZn3Yfk1h9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Отбор команд в Высшую лигу производится на основании результатов VIII Открытого Кубка и Первенства ШСК ОУ Санкт-Петербурга по </a:t>
            </a:r>
            <a:r>
              <a:rPr lang="ru-RU" dirty="0" err="1">
                <a:solidFill>
                  <a:srgbClr val="002060"/>
                </a:solidFill>
              </a:rPr>
              <a:t>лазертагу</a:t>
            </a:r>
            <a:r>
              <a:rPr lang="ru-RU" dirty="0">
                <a:solidFill>
                  <a:srgbClr val="002060"/>
                </a:solidFill>
              </a:rPr>
              <a:t>, ноябрь 2020 года, приглашения будут высланы до 10 ноября 2021 года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308" y="2698954"/>
            <a:ext cx="5000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Первенство проводится в двух возрастных группах (по дате рождения): </a:t>
            </a:r>
          </a:p>
          <a:p>
            <a:r>
              <a:rPr lang="ru-RU" dirty="0">
                <a:solidFill>
                  <a:srgbClr val="002060"/>
                </a:solidFill>
              </a:rPr>
              <a:t>«Младшая возрастная группа» - 10-13 лет;</a:t>
            </a:r>
          </a:p>
          <a:p>
            <a:r>
              <a:rPr lang="ru-RU" dirty="0">
                <a:solidFill>
                  <a:srgbClr val="002060"/>
                </a:solidFill>
              </a:rPr>
              <a:t>«Старшая возрастная группа - 14 – 18 лет.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281" y="4176282"/>
            <a:ext cx="4662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программе три вида состязаний: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«Командная дуэль»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«Захват контрольных точек»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«Лазерный биатлон» </a:t>
            </a:r>
          </a:p>
          <a:p>
            <a:r>
              <a:rPr lang="ru-RU" dirty="0">
                <a:solidFill>
                  <a:srgbClr val="002060"/>
                </a:solidFill>
              </a:rPr>
              <a:t>(В программу Первенства Новичковой лиги включен дополнительный этап «Обучение») </a:t>
            </a:r>
          </a:p>
        </p:txBody>
      </p:sp>
    </p:spTree>
    <p:extLst>
      <p:ext uri="{BB962C8B-B14F-4D97-AF65-F5344CB8AC3E}">
        <p14:creationId xmlns:p14="http://schemas.microsoft.com/office/powerpoint/2010/main" val="6776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79304"/>
            <a:ext cx="12191999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творческий конкурс «Спортивный репортер»</a:t>
            </a:r>
          </a:p>
          <a:p>
            <a:r>
              <a:rPr lang="ru-RU" sz="1800" dirty="0"/>
              <a:t> </a:t>
            </a:r>
          </a:p>
          <a:p>
            <a:pPr algn="ctr"/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64" y="1170114"/>
            <a:ext cx="532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Возрастные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«младший возраст» - обучающиеся 1-4 классов;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«средний возраст» - обучающиеся 5-7 классов;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«старший возраст» - обучающиеся 8-11 классов.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363" y="4186691"/>
            <a:ext cx="5675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Этапы конкурса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Районный этап</a:t>
            </a:r>
          </a:p>
          <a:p>
            <a:r>
              <a:rPr lang="ru-RU" dirty="0">
                <a:solidFill>
                  <a:srgbClr val="002060"/>
                </a:solidFill>
              </a:rPr>
              <a:t>Сроки проведения: 20 сентября 2021 года - 20 декабря 2021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Городской отборочный этап</a:t>
            </a:r>
          </a:p>
          <a:p>
            <a:r>
              <a:rPr lang="ru-RU" dirty="0">
                <a:solidFill>
                  <a:srgbClr val="002060"/>
                </a:solidFill>
              </a:rPr>
              <a:t>Сроки проведения: 15 января - 28 февраля 2022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Финальный городской этап</a:t>
            </a:r>
          </a:p>
          <a:p>
            <a:r>
              <a:rPr lang="ru-RU" dirty="0">
                <a:solidFill>
                  <a:srgbClr val="002060"/>
                </a:solidFill>
              </a:rPr>
              <a:t>Сроки проведения: 01 марта - 25 мая 2022 года.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364" y="2543169"/>
            <a:ext cx="4859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Номинации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Видеоролик</a:t>
            </a:r>
            <a:r>
              <a:rPr lang="ru-RU" dirty="0">
                <a:solidFill>
                  <a:srgbClr val="002060"/>
                </a:solidFill>
              </a:rPr>
              <a:t> (репортаж)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Статья</a:t>
            </a:r>
            <a:r>
              <a:rPr lang="ru-RU" dirty="0">
                <a:solidFill>
                  <a:srgbClr val="002060"/>
                </a:solidFill>
              </a:rPr>
              <a:t> (максимально, страница А4 шрифт </a:t>
            </a:r>
            <a:r>
              <a:rPr lang="ru-RU" dirty="0" err="1">
                <a:solidFill>
                  <a:srgbClr val="002060"/>
                </a:solidFill>
              </a:rPr>
              <a:t>Times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New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Roman</a:t>
            </a:r>
            <a:r>
              <a:rPr lang="ru-RU" dirty="0">
                <a:solidFill>
                  <a:srgbClr val="002060"/>
                </a:solidFill>
              </a:rPr>
              <a:t>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Фотография</a:t>
            </a:r>
            <a:r>
              <a:rPr lang="ru-RU" dirty="0">
                <a:solidFill>
                  <a:srgbClr val="002060"/>
                </a:solidFill>
              </a:rPr>
              <a:t> (1-3 фото)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9" y="2683245"/>
            <a:ext cx="5651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Финальным заданием городского этапа для участников будет освещение одного очного мероприятия. Каждый участник может участвовать только в той номинации, по которой он отобрался в финал, (возможно проведение мастер-классов с профессиональными журналистами, </a:t>
            </a:r>
            <a:r>
              <a:rPr lang="ru-RU" dirty="0" err="1">
                <a:solidFill>
                  <a:srgbClr val="002060"/>
                </a:solidFill>
              </a:rPr>
              <a:t>блогерами</a:t>
            </a:r>
            <a:r>
              <a:rPr lang="ru-RU" dirty="0">
                <a:solidFill>
                  <a:srgbClr val="002060"/>
                </a:solidFill>
              </a:rPr>
              <a:t>, фотографами).</a:t>
            </a:r>
          </a:p>
        </p:txBody>
      </p:sp>
    </p:spTree>
    <p:extLst>
      <p:ext uri="{BB962C8B-B14F-4D97-AF65-F5344CB8AC3E}">
        <p14:creationId xmlns:p14="http://schemas.microsoft.com/office/powerpoint/2010/main" val="48146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86312" y="871849"/>
            <a:ext cx="8759324" cy="511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Первенство «Спорт для всех»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обучающихся с различными возможностями здоровья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7" y="799111"/>
            <a:ext cx="2979160" cy="19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27" y="3605645"/>
            <a:ext cx="2192080" cy="292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5149" y="4720913"/>
            <a:ext cx="8709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«А»: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нарушением слуха, учащиеся с нарушениями речи;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«В»: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задержкой психического развития;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«С»: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нарушениями зрения;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«D»: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нарушением опорно-двигательного аппарата;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«Е»: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интеллектуальными нарушениями.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группа «О»: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учащиеся с различными возможностями здоровья.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i="1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В составе команды от одного учреждения могут быть участники относящиеся к различным нозологическим группам.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73" y="1498352"/>
            <a:ext cx="6338454" cy="30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9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354" y="0"/>
            <a:ext cx="9316726" cy="566811"/>
          </a:xfrm>
        </p:spPr>
        <p:txBody>
          <a:bodyPr/>
          <a:lstStyle/>
          <a:p>
            <a:r>
              <a:rPr lang="ru-RU" dirty="0"/>
              <a:t>Контактная информация ГКЦ ФСР ГБОУ «Балтийский Берег»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3702" y="1241469"/>
            <a:ext cx="5306004" cy="680400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1800" b="1" dirty="0">
              <a:solidFill>
                <a:srgbClr val="29679F"/>
              </a:solidFill>
              <a:cs typeface="Times New Roman" pitchFamily="18" charset="0"/>
            </a:endParaRPr>
          </a:p>
          <a:p>
            <a:pPr algn="l"/>
            <a:r>
              <a:rPr lang="ru-RU" sz="2600" b="1" dirty="0">
                <a:solidFill>
                  <a:srgbClr val="29679F"/>
                </a:solidFill>
                <a:cs typeface="Times New Roman" pitchFamily="18" charset="0"/>
              </a:rPr>
              <a:t>тел.</a:t>
            </a:r>
            <a:r>
              <a:rPr lang="ru-RU" sz="2600" dirty="0">
                <a:solidFill>
                  <a:srgbClr val="29679F"/>
                </a:solidFill>
                <a:cs typeface="Times New Roman" pitchFamily="18" charset="0"/>
              </a:rPr>
              <a:t>(812)572-12-90 </a:t>
            </a:r>
            <a:br>
              <a:rPr lang="ru-RU" sz="1800" dirty="0">
                <a:solidFill>
                  <a:srgbClr val="29679F"/>
                </a:solidFill>
                <a:cs typeface="Times New Roman" pitchFamily="18" charset="0"/>
              </a:rPr>
            </a:br>
            <a:r>
              <a:rPr lang="ru-RU" sz="1800" dirty="0">
                <a:solidFill>
                  <a:srgbClr val="29679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" y="4834920"/>
            <a:ext cx="1845223" cy="1845223"/>
          </a:xfrm>
          <a:prstGeom prst="rect">
            <a:avLst/>
          </a:prstGeom>
        </p:spPr>
      </p:pic>
      <p:pic>
        <p:nvPicPr>
          <p:cNvPr id="2050" name="Picture 2" descr="https://logos-download.com/wp-content/uploads/2016/07/Telegram_logo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14" y="2981518"/>
            <a:ext cx="679475" cy="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6789" y="2998089"/>
            <a:ext cx="5306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Telegram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-канал: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ГКЦ ФСР ГБОУ «Балтийский Берег»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Cc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ылка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приглашение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t.me/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gkcfsr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9679F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pic>
        <p:nvPicPr>
          <p:cNvPr id="2052" name="Picture 4" descr="https://w7.pngwing.com/pngs/10/453/png-transparent-computer-icons-email-cover-letter-information-miscellaneous-blue-an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457" y1="34348" x2="44457" y2="34348"/>
                        <a14:foregroundMark x1="44457" y1="34348" x2="44457" y2="34348"/>
                        <a14:foregroundMark x1="57826" y1="34130" x2="57826" y2="34130"/>
                        <a14:foregroundMark x1="57826" y1="34130" x2="57826" y2="34130"/>
                        <a14:foregroundMark x1="57826" y1="34130" x2="57826" y2="34130"/>
                        <a14:foregroundMark x1="81304" y1="29130" x2="17935" y2="29130"/>
                        <a14:foregroundMark x1="18370" y1="30978" x2="49239" y2="55652"/>
                        <a14:foregroundMark x1="49239" y1="55652" x2="81522" y2="31957"/>
                        <a14:foregroundMark x1="27826" y1="35000" x2="73261" y2="33804"/>
                        <a14:foregroundMark x1="11739" y1="50652" x2="81087" y2="53261"/>
                        <a14:foregroundMark x1="81522" y1="54239" x2="81304" y2="73478"/>
                        <a14:foregroundMark x1="81087" y1="73478" x2="17391" y2="73043"/>
                        <a14:foregroundMark x1="17174" y1="72826" x2="11522" y2="47826"/>
                        <a14:foregroundMark x1="12717" y1="51848" x2="86522" y2="60870"/>
                        <a14:foregroundMark x1="15109" y1="64674" x2="72717" y2="64457"/>
                        <a14:foregroundMark x1="9348" y1="72065" x2="9348" y2="26304"/>
                        <a14:foregroundMark x1="3696" y1="39348" x2="93913" y2="39783"/>
                        <a14:foregroundMark x1="83370" y1="16957" x2="83913" y2="81522"/>
                        <a14:foregroundMark x1="89783" y1="74891" x2="12935" y2="78913"/>
                        <a14:foregroundMark x1="27174" y1="91522" x2="66087" y2="6739"/>
                        <a14:foregroundMark x1="80326" y1="38152" x2="74674" y2="55435"/>
                        <a14:backgroundMark x1="6957" y1="6522" x2="6957" y2="6522"/>
                        <a14:backgroundMark x1="81957" y1="6522" x2="81957" y2="6522"/>
                        <a14:backgroundMark x1="93913" y1="97935" x2="93913" y2="97935"/>
                        <a14:backgroundMark x1="2717" y1="94130" x2="2717" y2="94130"/>
                        <a14:backgroundMark x1="8913" y1="14565" x2="8913" y2="1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93" y="2119877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3702" y="2275313"/>
            <a:ext cx="5306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Электронный адрес: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9679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bb.sport@yandex.ru</a:t>
            </a:r>
          </a:p>
        </p:txBody>
      </p:sp>
      <p:pic>
        <p:nvPicPr>
          <p:cNvPr id="2054" name="Picture 6" descr="https://i.ya-webdesign.com/images/facebook-png-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89" y="1241518"/>
            <a:ext cx="680400" cy="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9" y="4041120"/>
            <a:ext cx="1588806" cy="158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00" y="4041120"/>
            <a:ext cx="1587600" cy="1587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26789" y="5797246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Вконтакте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51797" y="5769670"/>
            <a:ext cx="1603904" cy="3698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Telegram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7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8175024" cy="566811"/>
          </a:xfrm>
        </p:spPr>
        <p:txBody>
          <a:bodyPr>
            <a:noAutofit/>
          </a:bodyPr>
          <a:lstStyle/>
          <a:p>
            <a:r>
              <a:rPr lang="ru-RU" dirty="0"/>
              <a:t>Городской координационный центр по физкультурно-спортивной работе </a:t>
            </a:r>
            <a:br>
              <a:rPr lang="ru-RU" dirty="0"/>
            </a:br>
            <a:r>
              <a:rPr lang="ru-RU" dirty="0"/>
              <a:t>с образовательными организациями Санкт-Петербурга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79304"/>
            <a:ext cx="12191999" cy="60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8DDFD-BE84-4833-91C2-6C37CB410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679304"/>
            <a:ext cx="84772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Семинары и совещания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76348"/>
              </p:ext>
            </p:extLst>
          </p:nvPr>
        </p:nvGraphicFramePr>
        <p:xfrm>
          <a:off x="1921598" y="714405"/>
          <a:ext cx="8030002" cy="58515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24373">
                  <a:extLst>
                    <a:ext uri="{9D8B030D-6E8A-4147-A177-3AD203B41FA5}">
                      <a16:colId xmlns:a16="http://schemas.microsoft.com/office/drawing/2014/main" val="3755485618"/>
                    </a:ext>
                  </a:extLst>
                </a:gridCol>
                <a:gridCol w="399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27 октября 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15.30.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Городской семинар </a:t>
                      </a:r>
                      <a:endParaRPr lang="ru-RU" sz="1100" b="1" baseline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9625" algn="l"/>
                        </a:tabLs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«Современные подходы к реализации образовательной программы по тэг-регби»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ГБОУ «Балтийский берег»,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ул. Черняховского,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д. 49, литера Б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2320234525"/>
                  </a:ext>
                </a:extLst>
              </a:tr>
              <a:tr h="10099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17 ноября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2021 г.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Городской семинар «Развитие двигательной активности через интегрированные методы как условие формирования индивидуального физического здоровья учащихся.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ГБОУ СОШ № 619 Калининского района Санкт-Петербурга по адресу: Санкт-Петербург, ул. Черкасова, д.7, к.2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1764573271"/>
                  </a:ext>
                </a:extLst>
              </a:tr>
              <a:tr h="6784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17 ноября 2021 г.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79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Семинар «Организация и проведение онлайн мероприятий по спортивному ориентированию «Точный азимут».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Онлайн на платформе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770254574"/>
                  </a:ext>
                </a:extLst>
              </a:tr>
              <a:tr h="6699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Декабрь 2021 г.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Совещание «Организация и проведения регионального этапа Всероссийских спортивных игр школьных спортивных клубов»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ГБОУ «Балтийский берег»,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ул. Черняховского,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д. 49, литера Б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813002132"/>
                  </a:ext>
                </a:extLst>
              </a:tr>
              <a:tr h="6699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Декабрь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2021 г.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Семинар «Нормативно-правовая документация деятельности ШСК, открываемых в 2022, 2023 годах».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ГБОУ «Балтийский берег»,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ул. Черняховского,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д. 49, литера Б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1872457243"/>
                  </a:ext>
                </a:extLst>
              </a:tr>
              <a:tr h="160013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ВСЕРОССИЙСКИЕ КОНФЕРЕНЦИИ И СОВЕЩАНИЯ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173704"/>
                  </a:ext>
                </a:extLst>
              </a:tr>
              <a:tr h="904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15 октября 2021 г.</a:t>
                      </a:r>
                      <a:b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15:00 (МСК)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Всероссийское совещание представителей команд Первых Всероссийских игр по ориентированию «ТОЧНЫЙ АЗИМУТ» среди обучающихся образовательных организаций (4 этап)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Онлайн на платформе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1320381763"/>
                  </a:ext>
                </a:extLst>
              </a:tr>
              <a:tr h="10176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27-29 октября 2021 г.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Всероссийский форум школьных спортивных клубов «Школьный спортивных клуб – часть современной региональной модели развития школьного спорта»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Онлайн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ФГБУ «Федеральный центр организационно-методического обеспечения физического воспитания»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90" marR="30190" marT="0" marB="0" anchor="ctr"/>
                </a:tc>
                <a:extLst>
                  <a:ext uri="{0D108BD9-81ED-4DB2-BD59-A6C34878D82A}">
                    <a16:rowId xmlns:a16="http://schemas.microsoft.com/office/drawing/2014/main" val="166325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45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44" y="762001"/>
            <a:ext cx="7527099" cy="146295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</a:rPr>
              <a:t>Сайт Комитета по образованию </a:t>
            </a:r>
            <a:r>
              <a:rPr lang="ru-RU" sz="1600" dirty="0">
                <a:solidFill>
                  <a:srgbClr val="002060"/>
                </a:solidFill>
              </a:rPr>
              <a:t>– реестр региональных конкурсов и фестивалей</a:t>
            </a:r>
          </a:p>
          <a:p>
            <a:pPr algn="l"/>
            <a:r>
              <a:rPr lang="ru-RU" sz="1600" b="1" dirty="0">
                <a:solidFill>
                  <a:srgbClr val="002060"/>
                </a:solidFill>
              </a:rPr>
              <a:t>Сайт Комитета по физической культуре и спорту</a:t>
            </a:r>
            <a:r>
              <a:rPr lang="ru-RU" sz="1600" dirty="0">
                <a:solidFill>
                  <a:srgbClr val="002060"/>
                </a:solidFill>
              </a:rPr>
              <a:t> – календарный </a:t>
            </a:r>
            <a:r>
              <a:rPr lang="ru-RU" sz="1800" dirty="0">
                <a:solidFill>
                  <a:srgbClr val="002060"/>
                </a:solidFill>
              </a:rPr>
              <a:t>план</a:t>
            </a:r>
            <a:r>
              <a:rPr lang="ru-RU" sz="1600" dirty="0">
                <a:solidFill>
                  <a:srgbClr val="002060"/>
                </a:solidFill>
              </a:rPr>
              <a:t> официальных физкультурных мероприятий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>
            <a:normAutofit/>
          </a:bodyPr>
          <a:lstStyle/>
          <a:p>
            <a:r>
              <a:rPr lang="ru-RU" dirty="0"/>
              <a:t>Городские физкультурно-спортивные мероприятия среди обучающихся ГБОУ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368F3-8190-49C4-BE7D-2DF6BBED2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9" t="33607" r="17713" b="53984"/>
          <a:stretch/>
        </p:blipFill>
        <p:spPr>
          <a:xfrm>
            <a:off x="409754" y="2255602"/>
            <a:ext cx="7988061" cy="81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50E3FA-07C0-47E1-81B7-BD229BD04871}"/>
              </a:ext>
            </a:extLst>
          </p:cNvPr>
          <p:cNvSpPr/>
          <p:nvPr/>
        </p:nvSpPr>
        <p:spPr>
          <a:xfrm>
            <a:off x="3880449" y="2371853"/>
            <a:ext cx="1199072" cy="293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C8007-A9A4-4391-8C77-07930EB72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8" t="22895" r="17925" b="8918"/>
          <a:stretch/>
        </p:blipFill>
        <p:spPr>
          <a:xfrm>
            <a:off x="5853145" y="3075113"/>
            <a:ext cx="6125556" cy="350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17445" y="4098597"/>
            <a:ext cx="4881870" cy="1462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</a:rPr>
              <a:t>Сайт ГКЦ ФСР ГБОУ «Балтийский берег»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Всероссийский перечень (реестр) школьных спортивных клубов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355" y="618627"/>
            <a:ext cx="12191999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Включение во Всероссийский перечень (реестр) ШСК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39396"/>
              </p:ext>
            </p:extLst>
          </p:nvPr>
        </p:nvGraphicFramePr>
        <p:xfrm>
          <a:off x="749643" y="1086679"/>
          <a:ext cx="10602097" cy="4602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15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На официальном сайте ГБОУ создается страница (вкладка) «ШСК»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effectLst/>
                        </a:rPr>
                        <a:t> и размещаются документы о деятельности ШСК</a:t>
                      </a:r>
                      <a:r>
                        <a:rPr lang="ru-RU" sz="2000" dirty="0">
                          <a:effectLst/>
                        </a:rPr>
                        <a:t> в формате PDF: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394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лицензия на осуществление образовательной деятельности по виду образования «дополнительное образование детей и взрослых»;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план спортивно-массовых, физкультурно-спортивных и социально-значимых мероприятий на учебный год;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расписание работы спортивных секций /групп  ШСК;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0" dirty="0">
                          <a:effectLst/>
                        </a:rPr>
                        <a:t>календарный план спортивно-массовых мероприятий.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Для ШСК, состоящих в  структуре</a:t>
                      </a:r>
                      <a:r>
                        <a:rPr lang="ru-RU" sz="1400" b="1" u="sng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ОДОД: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приказ о создании ШСК;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 положение о ШСК.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pc="15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u="sng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effectLst/>
                        </a:rPr>
                        <a:t>Для ШСК, созданных в  виде общественных объединений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не являющихся юридическими лицами: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u="none" dirty="0">
                          <a:solidFill>
                            <a:srgbClr val="002060"/>
                          </a:solidFill>
                          <a:effectLst/>
                        </a:rPr>
                        <a:t>протокол общего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собрания ГБОУ о создании ШСК;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</a:rPr>
                        <a:t>устав ШСК, принятый общим собрании ГБОУ.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56" marR="622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231" y="6104238"/>
            <a:ext cx="1185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	На вкладке размещается символика ШСК (название, эмблема, девиз), достижения и актуальная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11188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06" y="0"/>
            <a:ext cx="9536058" cy="43500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Единая информационная площадка по направлению </a:t>
            </a:r>
            <a:br>
              <a:rPr lang="ru-RU" dirty="0"/>
            </a:br>
            <a:r>
              <a:rPr lang="ru-RU" dirty="0"/>
              <a:t>«Физическая культура и спорт в образовании» (ЕИП)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49348"/>
            <a:ext cx="12191999" cy="428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Личный кабинет школьного спортивного клуба на ЕИП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591" y="1140176"/>
            <a:ext cx="1150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Для регистрации Личного кабинета на единой информационной площадки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ФГБУ «ФЦОМОФВ» на сайте во вкладке «школьные спортивные клубы» заполняется: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36293"/>
              </p:ext>
            </p:extLst>
          </p:nvPr>
        </p:nvGraphicFramePr>
        <p:xfrm>
          <a:off x="2440539" y="1849047"/>
          <a:ext cx="6964324" cy="380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образовательной организации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Полное наименование ШСК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Регион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Федеральный окру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Юридический адрес организации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Фактический адрес организации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ФИО Руководителя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Должность руководителя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Контактное лицо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Ссылка на страницу официального сайта организации в сети Интернет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Телефон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E-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mail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Address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Пароль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Подтвердить Пароль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Зарегистрироваться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10800000" flipV="1">
            <a:off x="3136118" y="5912196"/>
            <a:ext cx="557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http://фцомофв.рф/</a:t>
            </a:r>
            <a:endParaRPr lang="ru-RU" dirty="0"/>
          </a:p>
          <a:p>
            <a:pPr algn="ctr"/>
            <a:r>
              <a:rPr lang="ru-RU" u="sng" dirty="0">
                <a:hlinkClick r:id="rId3"/>
              </a:rPr>
              <a:t>https://еип-фкис.рф/регистрация/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46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-1"/>
            <a:ext cx="9316726" cy="566811"/>
          </a:xfrm>
        </p:spPr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90008" y="791548"/>
            <a:ext cx="8011981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12-й городской слет школьных спортивных клубов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общеобразовательных организаций Санкт-Петербурга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7A6DC7-C091-430C-8D59-50D7C87246C4}"/>
              </a:ext>
            </a:extLst>
          </p:cNvPr>
          <p:cNvSpPr/>
          <p:nvPr/>
        </p:nvSpPr>
        <p:spPr>
          <a:xfrm>
            <a:off x="342898" y="2355918"/>
            <a:ext cx="6213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Программа Слёта</a:t>
            </a:r>
            <a:r>
              <a:rPr lang="ru-RU" b="1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демонстрационный блок </a:t>
            </a:r>
            <a:r>
              <a:rPr lang="ru-RU" dirty="0">
                <a:solidFill>
                  <a:srgbClr val="0070C0"/>
                </a:solidFill>
              </a:rPr>
              <a:t>– «Визитная карточка клуба»;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спортивный блок</a:t>
            </a:r>
            <a:r>
              <a:rPr lang="ru-RU" dirty="0">
                <a:solidFill>
                  <a:srgbClr val="0070C0"/>
                </a:solidFill>
              </a:rPr>
              <a:t>: спортивное ориентирование, </a:t>
            </a:r>
            <a:r>
              <a:rPr lang="ru-RU" dirty="0" err="1">
                <a:solidFill>
                  <a:srgbClr val="0070C0"/>
                </a:solidFill>
              </a:rPr>
              <a:t>скиппинг</a:t>
            </a:r>
            <a:r>
              <a:rPr lang="ru-RU" dirty="0">
                <a:solidFill>
                  <a:srgbClr val="0070C0"/>
                </a:solidFill>
              </a:rPr>
              <a:t>, мини-гольф, флорбол, тэг-регби, легкая атлетика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теоретический блок </a:t>
            </a:r>
            <a:r>
              <a:rPr lang="ru-RU" dirty="0">
                <a:solidFill>
                  <a:srgbClr val="0070C0"/>
                </a:solidFill>
              </a:rPr>
              <a:t>- тест «Знатоки Олимпизма».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2A052-D07B-4193-B376-4A8FBA1424AE}"/>
              </a:ext>
            </a:extLst>
          </p:cNvPr>
          <p:cNvSpPr/>
          <p:nvPr/>
        </p:nvSpPr>
        <p:spPr>
          <a:xfrm>
            <a:off x="1124667" y="1461569"/>
            <a:ext cx="994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Слет проходил с </a:t>
            </a:r>
            <a:r>
              <a:rPr lang="ru-RU" dirty="0">
                <a:solidFill>
                  <a:srgbClr val="0070C0"/>
                </a:solidFill>
              </a:rPr>
              <a:t>21 по 24 сентября 2021 года </a:t>
            </a:r>
            <a:r>
              <a:rPr lang="ru-RU" dirty="0">
                <a:solidFill>
                  <a:srgbClr val="002060"/>
                </a:solidFill>
              </a:rPr>
              <a:t>на базе </a:t>
            </a:r>
            <a:r>
              <a:rPr lang="ru-RU" dirty="0">
                <a:solidFill>
                  <a:srgbClr val="0070C0"/>
                </a:solidFill>
              </a:rPr>
              <a:t>ДООЛ «Солнечный» </a:t>
            </a:r>
            <a:r>
              <a:rPr lang="ru-RU" dirty="0">
                <a:solidFill>
                  <a:srgbClr val="002060"/>
                </a:solidFill>
              </a:rPr>
              <a:t>ГБОУ «Балтийский берег» (Санкт-Петербург, Курортный район, пос. Молодежное, Приморское шоссе, д. 671).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E1E0BE-B4C4-43CD-9F07-2E5A9C81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8" y="4081264"/>
            <a:ext cx="57531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Победители спортивного блока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: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1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ШСК «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</a:rPr>
              <a:t>Алсион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» ГБОУ СОШ № 4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Василеостровского района Санкт-Петербурга;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ШСК «Авангард» ГБОУ СОШ №303 с углубленным изучением немецкого языка и предметов художественно-эстетического цикла имени Фридриха Шиллера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Фрунзенского района Санкт-Петербурга;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3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ШСК «Атлант» ГБОУ лицея № 150 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Калининского района Санкт-Петербурга.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50BAC32-0033-4154-A6BA-3E6793B0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3958973"/>
            <a:ext cx="57531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Победители общег</a:t>
            </a:r>
            <a:r>
              <a:rPr lang="ru-RU" altLang="ru-RU" sz="1600" b="1" dirty="0">
                <a:solidFill>
                  <a:srgbClr val="002060"/>
                </a:solidFill>
              </a:rPr>
              <a:t>о зачета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: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1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ШСК «Атлант» ГБОУ лицея № 150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Калининского района Санкт-Петербурга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ШСК «Орленок» ГБОУ СОШ № 534 с углубленным изучением английского языка имени Героя России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Тимура </a:t>
            </a:r>
            <a:r>
              <a:rPr lang="ru-RU" sz="1600" dirty="0" err="1">
                <a:solidFill>
                  <a:srgbClr val="0070C0"/>
                </a:solidFill>
              </a:rPr>
              <a:t>Сиразетдинова</a:t>
            </a:r>
            <a:r>
              <a:rPr lang="ru-RU" sz="1600" dirty="0">
                <a:solidFill>
                  <a:srgbClr val="0070C0"/>
                </a:solidFill>
              </a:rPr>
              <a:t> Выборгского района Санкт-Петербурга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3 место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- </a:t>
            </a:r>
            <a:r>
              <a:rPr lang="ru-RU" altLang="ru-RU" sz="1600" dirty="0">
                <a:solidFill>
                  <a:srgbClr val="0070C0"/>
                </a:solidFill>
              </a:rPr>
              <a:t>ШСК «Авангард» ГБОУ СОШ №303 с углубленным изучением немецкого языка и предметов художественно-эстетического цикла имени Фридриха Шиллера </a:t>
            </a:r>
            <a:br>
              <a:rPr lang="ru-RU" altLang="ru-RU" sz="1600" dirty="0">
                <a:solidFill>
                  <a:srgbClr val="0070C0"/>
                </a:solidFill>
              </a:rPr>
            </a:br>
            <a:r>
              <a:rPr lang="ru-RU" altLang="ru-RU" sz="1600" dirty="0">
                <a:solidFill>
                  <a:srgbClr val="0070C0"/>
                </a:solidFill>
              </a:rPr>
              <a:t>Фрунзенского района Санкт-Петербурга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CD7E78-089C-43CC-819B-B16BDE8AE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68" y="2107900"/>
            <a:ext cx="2509284" cy="188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FF410C-7E6D-45E1-885A-0FC7BB8CA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96" y="2141313"/>
            <a:ext cx="2452577" cy="183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9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94310" y="1218855"/>
            <a:ext cx="5677147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Интерактивная игра</a:t>
            </a:r>
            <a:b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по краеведческому ориентированию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«Мой город – Санкт-Петербург»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82D5F7-2A68-45D7-8F6E-89CFE2493DE3}"/>
              </a:ext>
            </a:extLst>
          </p:cNvPr>
          <p:cNvSpPr/>
          <p:nvPr/>
        </p:nvSpPr>
        <p:spPr>
          <a:xfrm>
            <a:off x="233399" y="3631594"/>
            <a:ext cx="6427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0070C0"/>
                </a:solidFill>
              </a:rPr>
              <a:t>I</a:t>
            </a:r>
            <a:r>
              <a:rPr lang="ru-RU" altLang="ru-RU" dirty="0">
                <a:solidFill>
                  <a:srgbClr val="0070C0"/>
                </a:solidFill>
              </a:rPr>
              <a:t> этап игры</a:t>
            </a:r>
            <a:r>
              <a:rPr lang="en-US" altLang="ru-RU" dirty="0">
                <a:solidFill>
                  <a:srgbClr val="0070C0"/>
                </a:solidFill>
              </a:rPr>
              <a:t> </a:t>
            </a:r>
            <a:r>
              <a:rPr lang="en-US" altLang="ru-RU" dirty="0">
                <a:solidFill>
                  <a:srgbClr val="002060"/>
                </a:solidFill>
              </a:rPr>
              <a:t>(</a:t>
            </a:r>
            <a:r>
              <a:rPr lang="ru-RU" altLang="ru-RU" dirty="0">
                <a:solidFill>
                  <a:srgbClr val="002060"/>
                </a:solidFill>
              </a:rPr>
              <a:t>2</a:t>
            </a:r>
            <a:r>
              <a:rPr lang="en-US" altLang="ru-RU" dirty="0">
                <a:solidFill>
                  <a:srgbClr val="002060"/>
                </a:solidFill>
              </a:rPr>
              <a:t>4</a:t>
            </a:r>
            <a:r>
              <a:rPr lang="ru-RU" altLang="ru-RU" dirty="0">
                <a:solidFill>
                  <a:srgbClr val="002060"/>
                </a:solidFill>
              </a:rPr>
              <a:t> сентября – 30 октября 202</a:t>
            </a:r>
            <a:r>
              <a:rPr lang="en-US" altLang="ru-RU" dirty="0">
                <a:solidFill>
                  <a:srgbClr val="002060"/>
                </a:solidFill>
              </a:rPr>
              <a:t>1</a:t>
            </a:r>
            <a:r>
              <a:rPr lang="ru-RU" altLang="ru-RU" dirty="0">
                <a:solidFill>
                  <a:srgbClr val="002060"/>
                </a:solidFill>
              </a:rPr>
              <a:t> г.</a:t>
            </a:r>
            <a:r>
              <a:rPr lang="en-US" altLang="ru-RU" dirty="0">
                <a:solidFill>
                  <a:srgbClr val="002060"/>
                </a:solidFill>
              </a:rPr>
              <a:t>)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Комаровский</a:t>
            </a:r>
            <a:r>
              <a:rPr lang="ru-RU" b="1" dirty="0">
                <a:solidFill>
                  <a:srgbClr val="002060"/>
                </a:solidFill>
              </a:rPr>
              <a:t> берег - уникальный природный объект Санкт-Петербурга»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altLang="ru-RU" dirty="0">
                <a:solidFill>
                  <a:srgbClr val="0070C0"/>
                </a:solidFill>
              </a:rPr>
              <a:t>II </a:t>
            </a:r>
            <a:r>
              <a:rPr lang="ru-RU" altLang="ru-RU" dirty="0">
                <a:solidFill>
                  <a:srgbClr val="0070C0"/>
                </a:solidFill>
              </a:rPr>
              <a:t>этап игры </a:t>
            </a:r>
            <a:r>
              <a:rPr lang="en-US" altLang="ru-RU" dirty="0">
                <a:solidFill>
                  <a:srgbClr val="002060"/>
                </a:solidFill>
              </a:rPr>
              <a:t>(</a:t>
            </a:r>
            <a:r>
              <a:rPr lang="ru-RU" altLang="ru-RU" dirty="0">
                <a:solidFill>
                  <a:srgbClr val="002060"/>
                </a:solidFill>
              </a:rPr>
              <a:t>январь-февраль 202</a:t>
            </a:r>
            <a:r>
              <a:rPr lang="en-US" altLang="ru-RU" dirty="0">
                <a:solidFill>
                  <a:srgbClr val="002060"/>
                </a:solidFill>
              </a:rPr>
              <a:t>2</a:t>
            </a:r>
            <a:r>
              <a:rPr lang="ru-RU" altLang="ru-RU" dirty="0">
                <a:solidFill>
                  <a:srgbClr val="002060"/>
                </a:solidFill>
              </a:rPr>
              <a:t> г.</a:t>
            </a:r>
            <a:r>
              <a:rPr lang="en-US" altLang="ru-RU" dirty="0">
                <a:solidFill>
                  <a:srgbClr val="002060"/>
                </a:solidFill>
              </a:rPr>
              <a:t>) </a:t>
            </a:r>
            <a:r>
              <a:rPr lang="ru-RU" b="1" dirty="0">
                <a:solidFill>
                  <a:srgbClr val="002060"/>
                </a:solidFill>
              </a:rPr>
              <a:t>«Театральная Коломна»</a:t>
            </a:r>
            <a:endParaRPr lang="ru-RU" altLang="ru-RU" dirty="0">
              <a:solidFill>
                <a:srgbClr val="002060"/>
              </a:solidFill>
            </a:endParaRPr>
          </a:p>
          <a:p>
            <a:r>
              <a:rPr lang="en-US" altLang="ru-RU" dirty="0">
                <a:solidFill>
                  <a:srgbClr val="0070C0"/>
                </a:solidFill>
              </a:rPr>
              <a:t>III </a:t>
            </a:r>
            <a:r>
              <a:rPr lang="ru-RU" altLang="ru-RU" dirty="0">
                <a:solidFill>
                  <a:srgbClr val="0070C0"/>
                </a:solidFill>
              </a:rPr>
              <a:t>этап игры </a:t>
            </a:r>
            <a:r>
              <a:rPr lang="ru-RU" altLang="ru-RU" dirty="0">
                <a:solidFill>
                  <a:srgbClr val="002060"/>
                </a:solidFill>
              </a:rPr>
              <a:t>(апрель – май 202</a:t>
            </a:r>
            <a:r>
              <a:rPr lang="en-US" altLang="ru-RU" dirty="0">
                <a:solidFill>
                  <a:srgbClr val="002060"/>
                </a:solidFill>
              </a:rPr>
              <a:t>2</a:t>
            </a:r>
            <a:r>
              <a:rPr lang="ru-RU" altLang="ru-RU" dirty="0">
                <a:solidFill>
                  <a:srgbClr val="002060"/>
                </a:solidFill>
              </a:rPr>
              <a:t> г.) </a:t>
            </a:r>
            <a:r>
              <a:rPr lang="ru-RU" b="1" dirty="0">
                <a:solidFill>
                  <a:srgbClr val="002060"/>
                </a:solidFill>
              </a:rPr>
              <a:t>«Весенний Пушкин»</a:t>
            </a:r>
          </a:p>
          <a:p>
            <a:endParaRPr lang="ru-RU" altLang="ru-RU" b="1" dirty="0">
              <a:solidFill>
                <a:srgbClr val="002060"/>
              </a:solidFill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Финальный «конкурс капитанов» </a:t>
            </a:r>
            <a:r>
              <a:rPr lang="ru-RU" dirty="0">
                <a:solidFill>
                  <a:srgbClr val="0070C0"/>
                </a:solidFill>
              </a:rPr>
              <a:t>проводится после прохождения командами третьего этапа, в онлайн-формате или в помещении ГБОУ «Балтийский берег»,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 адресу: ул. Черняховского, д. 49, литера Б, 4 этаж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DC98E8-D8B4-4B90-9D24-B9C82493E305}"/>
              </a:ext>
            </a:extLst>
          </p:cNvPr>
          <p:cNvSpPr/>
          <p:nvPr/>
        </p:nvSpPr>
        <p:spPr>
          <a:xfrm>
            <a:off x="6660786" y="3632327"/>
            <a:ext cx="5341975" cy="26468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фото-ориентирование</a:t>
            </a:r>
            <a:r>
              <a:rPr lang="ru-RU" sz="1600" dirty="0">
                <a:solidFill>
                  <a:srgbClr val="0070C0"/>
                </a:solidFill>
              </a:rPr>
              <a:t> с выбором фотографий объектов, сделанных в контрольных точках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002060"/>
                </a:solidFill>
              </a:rPr>
              <a:t>трейл</a:t>
            </a:r>
            <a:r>
              <a:rPr lang="ru-RU" sz="1600" b="1" dirty="0">
                <a:solidFill>
                  <a:srgbClr val="002060"/>
                </a:solidFill>
              </a:rPr>
              <a:t>-ориентирование</a:t>
            </a:r>
            <a:r>
              <a:rPr lang="ru-RU" sz="1600" dirty="0">
                <a:solidFill>
                  <a:srgbClr val="0070C0"/>
                </a:solidFill>
              </a:rPr>
              <a:t> с выбором контрольных точек на местности, соответствующих спортивной карте и легенде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вопросы, связанные с историческими памятниками</a:t>
            </a:r>
            <a:r>
              <a:rPr lang="ru-RU" sz="1600" dirty="0">
                <a:solidFill>
                  <a:srgbClr val="0070C0"/>
                </a:solidFill>
              </a:rPr>
              <a:t>, находящимися в районе прохождения маршрута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вопросы, связанные с природными объектами</a:t>
            </a:r>
            <a:r>
              <a:rPr lang="ru-RU" sz="1600" dirty="0">
                <a:solidFill>
                  <a:srgbClr val="0070C0"/>
                </a:solidFill>
              </a:rPr>
              <a:t>, находящимися на маршруте и/или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эндемичными региону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35" y="2088803"/>
            <a:ext cx="3188096" cy="13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Server_bb\гкц фср\ГОРОДСКИЕ СПОРТИВНО-МАССОВЫЕ МЕРОПРИЯТИЯ\2020-2021\Мой город СПб\1 этаП Елагин\фото команд 1 этап\aqBOv6-nm1g - Самира Бура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" y="771079"/>
            <a:ext cx="4438735" cy="21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blob:https://web.whatsapp.com/74050519-08a0-47a0-9678-356af58e4a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blob:https://web.whatsapp.com/74050519-08a0-47a0-9678-356af58e4a8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Полина\Desktop\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913" y="771079"/>
            <a:ext cx="1731305" cy="23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9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Городские физкультурно-спортивные мероприятия ГКЦ ФСР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29599" y="989935"/>
            <a:ext cx="6605247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Первые Всероссийские игры по ориентированию</a:t>
            </a:r>
            <a:br>
              <a:rPr lang="ru-RU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«ТОЧНЫЙ АЗИМУТ» 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среди обучающихся образовательных организаций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В ОНЛАЙН формате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17476" y="2683245"/>
            <a:ext cx="2917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82D5F7-2A68-45D7-8F6E-89CFE2493DE3}"/>
              </a:ext>
            </a:extLst>
          </p:cNvPr>
          <p:cNvSpPr/>
          <p:nvPr/>
        </p:nvSpPr>
        <p:spPr>
          <a:xfrm>
            <a:off x="71774" y="2467801"/>
            <a:ext cx="74815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srgbClr val="0070C0"/>
                </a:solidFill>
              </a:rPr>
              <a:t>IV</a:t>
            </a:r>
            <a:r>
              <a:rPr lang="ru-RU" altLang="ru-RU" sz="2000" dirty="0">
                <a:solidFill>
                  <a:srgbClr val="0070C0"/>
                </a:solidFill>
              </a:rPr>
              <a:t> этап Игр</a:t>
            </a:r>
            <a:r>
              <a:rPr lang="en-US" altLang="ru-RU" sz="2000" dirty="0">
                <a:solidFill>
                  <a:srgbClr val="0070C0"/>
                </a:solidFill>
              </a:rPr>
              <a:t> </a:t>
            </a:r>
            <a:r>
              <a:rPr lang="en-US" altLang="ru-RU" sz="2000" dirty="0">
                <a:solidFill>
                  <a:srgbClr val="002060"/>
                </a:solidFill>
              </a:rPr>
              <a:t>(</a:t>
            </a:r>
            <a:r>
              <a:rPr lang="ru-RU" altLang="ru-RU" sz="2000" dirty="0">
                <a:solidFill>
                  <a:srgbClr val="002060"/>
                </a:solidFill>
              </a:rPr>
              <a:t>19 октября 202</a:t>
            </a:r>
            <a:r>
              <a:rPr lang="en-US" altLang="ru-RU" sz="2000" dirty="0">
                <a:solidFill>
                  <a:srgbClr val="002060"/>
                </a:solidFill>
              </a:rPr>
              <a:t>1</a:t>
            </a:r>
            <a:r>
              <a:rPr lang="ru-RU" altLang="ru-RU" sz="2000" dirty="0">
                <a:solidFill>
                  <a:srgbClr val="002060"/>
                </a:solidFill>
              </a:rPr>
              <a:t> г.</a:t>
            </a:r>
            <a:r>
              <a:rPr lang="en-US" altLang="ru-RU" sz="2000" dirty="0">
                <a:solidFill>
                  <a:srgbClr val="002060"/>
                </a:solidFill>
              </a:rPr>
              <a:t>) </a:t>
            </a:r>
            <a:r>
              <a:rPr lang="ru-RU" sz="2000" b="1" dirty="0">
                <a:solidFill>
                  <a:srgbClr val="002060"/>
                </a:solidFill>
              </a:rPr>
              <a:t>«Заданное направление»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altLang="ru-RU" sz="2000" dirty="0">
                <a:solidFill>
                  <a:srgbClr val="0070C0"/>
                </a:solidFill>
              </a:rPr>
              <a:t>V </a:t>
            </a:r>
            <a:r>
              <a:rPr lang="ru-RU" altLang="ru-RU" sz="2000" dirty="0">
                <a:solidFill>
                  <a:srgbClr val="0070C0"/>
                </a:solidFill>
              </a:rPr>
              <a:t>этап Игр </a:t>
            </a:r>
            <a:r>
              <a:rPr lang="en-US" altLang="ru-RU" sz="2000" dirty="0">
                <a:solidFill>
                  <a:srgbClr val="002060"/>
                </a:solidFill>
              </a:rPr>
              <a:t>(</a:t>
            </a:r>
            <a:r>
              <a:rPr lang="ru-RU" altLang="ru-RU" sz="2000" dirty="0">
                <a:solidFill>
                  <a:srgbClr val="002060"/>
                </a:solidFill>
              </a:rPr>
              <a:t>23 ноября 2021 г.</a:t>
            </a:r>
            <a:r>
              <a:rPr lang="en-US" altLang="ru-RU" sz="2000" dirty="0">
                <a:solidFill>
                  <a:srgbClr val="002060"/>
                </a:solidFill>
              </a:rPr>
              <a:t>) </a:t>
            </a:r>
            <a:r>
              <a:rPr lang="ru-RU" sz="2000" b="1" dirty="0">
                <a:solidFill>
                  <a:srgbClr val="002060"/>
                </a:solidFill>
              </a:rPr>
              <a:t>«Спринт/</a:t>
            </a:r>
            <a:r>
              <a:rPr lang="ru-RU" sz="2000" b="1" dirty="0" err="1">
                <a:solidFill>
                  <a:srgbClr val="002060"/>
                </a:solidFill>
              </a:rPr>
              <a:t>ТемпО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  <a:endParaRPr lang="ru-RU" altLang="ru-RU" sz="2000" dirty="0">
              <a:solidFill>
                <a:srgbClr val="002060"/>
              </a:solidFill>
            </a:endParaRPr>
          </a:p>
          <a:p>
            <a:r>
              <a:rPr lang="en-US" altLang="ru-RU" sz="2000" dirty="0">
                <a:solidFill>
                  <a:srgbClr val="0070C0"/>
                </a:solidFill>
              </a:rPr>
              <a:t>VI </a:t>
            </a:r>
            <a:r>
              <a:rPr lang="ru-RU" altLang="ru-RU" sz="2000" dirty="0">
                <a:solidFill>
                  <a:srgbClr val="0070C0"/>
                </a:solidFill>
              </a:rPr>
              <a:t>этап Игр  </a:t>
            </a:r>
            <a:r>
              <a:rPr lang="ru-RU" altLang="ru-RU" sz="2000" dirty="0">
                <a:solidFill>
                  <a:srgbClr val="002060"/>
                </a:solidFill>
              </a:rPr>
              <a:t>(14 декабря 2021 г.) </a:t>
            </a:r>
            <a:r>
              <a:rPr lang="ru-RU" sz="2000" b="1" dirty="0">
                <a:solidFill>
                  <a:srgbClr val="002060"/>
                </a:solidFill>
              </a:rPr>
              <a:t>«Точное ориентирование/</a:t>
            </a:r>
            <a:r>
              <a:rPr lang="ru-RU" sz="2000" b="1" dirty="0" err="1">
                <a:solidFill>
                  <a:srgbClr val="002060"/>
                </a:solidFill>
              </a:rPr>
              <a:t>ПреО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Регистрация команд:  </a:t>
            </a:r>
            <a:r>
              <a:rPr lang="en-US" b="1" dirty="0">
                <a:solidFill>
                  <a:srgbClr val="002060"/>
                </a:solidFill>
                <a:hlinkClick r:id="rId2"/>
              </a:rPr>
              <a:t>https://forms.gle/geT5rvFv7scgdyU27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C:\Users\Полина\YandexDisk\Скриншоты\2021-10-13_14-24-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872199"/>
            <a:ext cx="5726487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74" y="478278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М-12, Ж-12 - мальчики, девочки 2009 г.р. и моложе;</a:t>
            </a:r>
          </a:p>
          <a:p>
            <a:r>
              <a:rPr lang="ru-RU" dirty="0">
                <a:solidFill>
                  <a:srgbClr val="002060"/>
                </a:solidFill>
              </a:rPr>
              <a:t>М-15, Ж-15 - юноши, девушки 2006-2008 </a:t>
            </a:r>
            <a:r>
              <a:rPr lang="ru-RU" dirty="0" err="1">
                <a:solidFill>
                  <a:srgbClr val="002060"/>
                </a:solidFill>
              </a:rPr>
              <a:t>гг.р</a:t>
            </a:r>
            <a:r>
              <a:rPr lang="ru-RU" dirty="0">
                <a:solidFill>
                  <a:srgbClr val="002060"/>
                </a:solidFill>
              </a:rPr>
              <a:t>.;</a:t>
            </a:r>
          </a:p>
          <a:p>
            <a:r>
              <a:rPr lang="ru-RU" dirty="0">
                <a:solidFill>
                  <a:srgbClr val="002060"/>
                </a:solidFill>
              </a:rPr>
              <a:t>М-18, Ж-18 - старшие юноши, старшие девушки 2003-2005 </a:t>
            </a:r>
            <a:r>
              <a:rPr lang="ru-RU" dirty="0" err="1">
                <a:solidFill>
                  <a:srgbClr val="002060"/>
                </a:solidFill>
              </a:rPr>
              <a:t>гг.р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6" name="Picture 8" descr="C:\Users\Полина\YandexDisk\Скриншоты\2021-09-09_17-00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4" y="2388167"/>
            <a:ext cx="4371975" cy="20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10449" y="4505783"/>
            <a:ext cx="4514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Состав команды от общеобразовательной организации, организации дополнительного образования детей, организации (учреждения) спортивной подготовки или социальной направленности до 7 человек: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 мальчика, 3 девочки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каждой возрастной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931435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1275</Words>
  <Application>Microsoft Office PowerPoint</Application>
  <PresentationFormat>Широкоэкранный</PresentationFormat>
  <Paragraphs>196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1_Тема Office</vt:lpstr>
      <vt:lpstr>Презентация PowerPoint</vt:lpstr>
      <vt:lpstr>Городской координационный центр по физкультурно-спортивной работе  с образовательными организациями Санкт-Петербурга</vt:lpstr>
      <vt:lpstr>Семинары и совещания</vt:lpstr>
      <vt:lpstr>Городские физкультурно-спортивные мероприятия среди обучающихся ГБОУ</vt:lpstr>
      <vt:lpstr>Всероссийский перечень (реестр) школьных спортивных клубов</vt:lpstr>
      <vt:lpstr> Единая информационная площадка по направлению  «Физическая культура и спорт в образовании» (ЕИП)</vt:lpstr>
      <vt:lpstr>Городские физкультурно-спортивные мероприятия ГКЦ ФСР</vt:lpstr>
      <vt:lpstr>Городские физкультурно-спортивные мероприятия ГКЦ ФСР</vt:lpstr>
      <vt:lpstr>Городские физкультурно-спортивные мероприятия ГКЦ ФСР</vt:lpstr>
      <vt:lpstr>Городские физкультурно-спортивные мероприятия ГКЦ ФСР</vt:lpstr>
      <vt:lpstr>Городские физкультурно-спортивные мероприятия ГКЦ ФСР</vt:lpstr>
      <vt:lpstr>Городские физкультурно-спортивные мероприятия ГКЦ ФСР</vt:lpstr>
      <vt:lpstr>Контактная информация ГКЦ ФСР ГБОУ «Балтийский Берег»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Савельев</dc:creator>
  <cp:lastModifiedBy>Александра</cp:lastModifiedBy>
  <cp:revision>158</cp:revision>
  <cp:lastPrinted>2021-03-01T10:44:56Z</cp:lastPrinted>
  <dcterms:created xsi:type="dcterms:W3CDTF">2020-12-21T12:58:28Z</dcterms:created>
  <dcterms:modified xsi:type="dcterms:W3CDTF">2021-10-14T09:01:08Z</dcterms:modified>
</cp:coreProperties>
</file>