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330" r:id="rId4"/>
    <p:sldId id="329" r:id="rId5"/>
    <p:sldId id="328" r:id="rId6"/>
    <p:sldId id="320" r:id="rId7"/>
    <p:sldId id="325" r:id="rId8"/>
    <p:sldId id="321" r:id="rId9"/>
    <p:sldId id="322" r:id="rId10"/>
    <p:sldId id="323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79F"/>
    <a:srgbClr val="0563C1"/>
    <a:srgbClr val="2E75B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707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2A80-4DB6-43C6-B585-DC2637E6951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523F-0808-4B13-B657-CDB59896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  <p:extLst>
      <p:ext uri="{BB962C8B-B14F-4D97-AF65-F5344CB8AC3E}">
        <p14:creationId xmlns:p14="http://schemas.microsoft.com/office/powerpoint/2010/main" val="16447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8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5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  <p:extLst>
      <p:ext uri="{BB962C8B-B14F-4D97-AF65-F5344CB8AC3E}">
        <p14:creationId xmlns:p14="http://schemas.microsoft.com/office/powerpoint/2010/main" val="382158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986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8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48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6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93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81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1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21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5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4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4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3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8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B77A-1375-4BBB-A383-2AAAE2108170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09.09.2022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0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forms.gle/eJbogib26CvW27Bi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festivalala@mail.r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46" y="231883"/>
            <a:ext cx="2800564" cy="1890980"/>
          </a:xfrm>
          <a:prstGeom prst="rect">
            <a:avLst/>
          </a:prstGeom>
        </p:spPr>
      </p:pic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164592" y="2870271"/>
            <a:ext cx="11777472" cy="172880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ОРГАНИЗАЦИЯ СПОРТИВНО-МАССОВОЙ ДЕЯТЕЛЬНОСТИ ГБОУ 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САНКТ-ПЕТЕРБУРГА </a:t>
            </a:r>
            <a:br>
              <a:rPr lang="ru-RU" sz="40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ПОЛУГОДИИ 2022-2023 УЧЕБНОГО ГОДА</a:t>
            </a:r>
            <a:endParaRPr lang="ru-RU" sz="4000" dirty="0">
              <a:latin typeface="+mj-lt"/>
            </a:endParaRPr>
          </a:p>
        </p:txBody>
      </p:sp>
      <p:sp>
        <p:nvSpPr>
          <p:cNvPr id="14" name="Текст 35"/>
          <p:cNvSpPr>
            <a:spLocks noGrp="1"/>
          </p:cNvSpPr>
          <p:nvPr>
            <p:ph type="body" sz="quarter" idx="13"/>
          </p:nvPr>
        </p:nvSpPr>
        <p:spPr>
          <a:xfrm>
            <a:off x="4844143" y="6126247"/>
            <a:ext cx="2104587" cy="470495"/>
          </a:xfrm>
          <a:solidFill>
            <a:srgbClr val="29679F"/>
          </a:solidFill>
        </p:spPr>
        <p:txBody>
          <a:bodyPr anchor="ctr">
            <a:normAutofit fontScale="85000" lnSpcReduction="10000"/>
          </a:bodyPr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 smtClean="0"/>
              <a:t>09 сентября 2022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7858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354" y="0"/>
            <a:ext cx="9316726" cy="566811"/>
          </a:xfrm>
        </p:spPr>
        <p:txBody>
          <a:bodyPr/>
          <a:lstStyle/>
          <a:p>
            <a:r>
              <a:rPr lang="ru-RU" dirty="0"/>
              <a:t>Контактная информация ГКЦ ФСР ГБОУ «Балтийский Берег»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3702" y="1241469"/>
            <a:ext cx="5306004" cy="680400"/>
          </a:xfrm>
        </p:spPr>
        <p:txBody>
          <a:bodyPr>
            <a:noAutofit/>
          </a:bodyPr>
          <a:lstStyle/>
          <a:p>
            <a:pPr algn="l"/>
            <a:endParaRPr lang="ru-RU" sz="1800" b="1" dirty="0">
              <a:solidFill>
                <a:srgbClr val="29679F"/>
              </a:solidFill>
              <a:cs typeface="Times New Roman" pitchFamily="18" charset="0"/>
            </a:endParaRPr>
          </a:p>
          <a:p>
            <a:pPr algn="l"/>
            <a:r>
              <a:rPr lang="ru-RU" sz="1800" b="1" dirty="0">
                <a:solidFill>
                  <a:srgbClr val="29679F"/>
                </a:solidFill>
                <a:cs typeface="Times New Roman" pitchFamily="18" charset="0"/>
              </a:rPr>
              <a:t>тел.</a:t>
            </a:r>
            <a:r>
              <a:rPr lang="ru-RU" sz="1800" dirty="0">
                <a:solidFill>
                  <a:srgbClr val="29679F"/>
                </a:solidFill>
                <a:cs typeface="Times New Roman" pitchFamily="18" charset="0"/>
              </a:rPr>
              <a:t>(812)572-12-90 </a:t>
            </a:r>
            <a:br>
              <a:rPr lang="ru-RU" sz="1800" dirty="0">
                <a:solidFill>
                  <a:srgbClr val="29679F"/>
                </a:solidFill>
                <a:cs typeface="Times New Roman" pitchFamily="18" charset="0"/>
              </a:rPr>
            </a:br>
            <a:r>
              <a:rPr lang="ru-RU" sz="1800" dirty="0">
                <a:solidFill>
                  <a:srgbClr val="29679F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" y="4834920"/>
            <a:ext cx="1845223" cy="1845223"/>
          </a:xfrm>
          <a:prstGeom prst="rect">
            <a:avLst/>
          </a:prstGeom>
        </p:spPr>
      </p:pic>
      <p:pic>
        <p:nvPicPr>
          <p:cNvPr id="2050" name="Picture 2" descr="https://logos-download.com/wp-content/uploads/2016/07/Telegram_logo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14" y="2981518"/>
            <a:ext cx="679475" cy="6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6789" y="2998089"/>
            <a:ext cx="530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Telegram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-канал: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ГКЦ ФСР ГБОУ «Балтийский Берег»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Cc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ылка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приглашение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t.me/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gkcfsr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9679F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pic>
        <p:nvPicPr>
          <p:cNvPr id="2052" name="Picture 4" descr="https://w7.pngwing.com/pngs/10/453/png-transparent-computer-icons-email-cover-letter-information-miscellaneous-blue-an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457" y1="34348" x2="44457" y2="34348"/>
                        <a14:foregroundMark x1="44457" y1="34348" x2="44457" y2="34348"/>
                        <a14:foregroundMark x1="57826" y1="34130" x2="57826" y2="34130"/>
                        <a14:foregroundMark x1="57826" y1="34130" x2="57826" y2="34130"/>
                        <a14:foregroundMark x1="57826" y1="34130" x2="57826" y2="34130"/>
                        <a14:foregroundMark x1="81304" y1="29130" x2="17935" y2="29130"/>
                        <a14:foregroundMark x1="18370" y1="30978" x2="49239" y2="55652"/>
                        <a14:foregroundMark x1="49239" y1="55652" x2="81522" y2="31957"/>
                        <a14:foregroundMark x1="27826" y1="35000" x2="73261" y2="33804"/>
                        <a14:foregroundMark x1="11739" y1="50652" x2="81087" y2="53261"/>
                        <a14:foregroundMark x1="81522" y1="54239" x2="81304" y2="73478"/>
                        <a14:foregroundMark x1="81087" y1="73478" x2="17391" y2="73043"/>
                        <a14:foregroundMark x1="17174" y1="72826" x2="11522" y2="47826"/>
                        <a14:foregroundMark x1="12717" y1="51848" x2="86522" y2="60870"/>
                        <a14:foregroundMark x1="15109" y1="64674" x2="72717" y2="64457"/>
                        <a14:foregroundMark x1="9348" y1="72065" x2="9348" y2="26304"/>
                        <a14:foregroundMark x1="3696" y1="39348" x2="93913" y2="39783"/>
                        <a14:foregroundMark x1="83370" y1="16957" x2="83913" y2="81522"/>
                        <a14:foregroundMark x1="89783" y1="74891" x2="12935" y2="78913"/>
                        <a14:foregroundMark x1="27174" y1="91522" x2="66087" y2="6739"/>
                        <a14:foregroundMark x1="80326" y1="38152" x2="74674" y2="55435"/>
                        <a14:backgroundMark x1="6957" y1="6522" x2="6957" y2="6522"/>
                        <a14:backgroundMark x1="81957" y1="6522" x2="81957" y2="6522"/>
                        <a14:backgroundMark x1="93913" y1="97935" x2="93913" y2="97935"/>
                        <a14:backgroundMark x1="2717" y1="94130" x2="2717" y2="94130"/>
                        <a14:backgroundMark x1="8913" y1="14565" x2="8913" y2="1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93" y="2119877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3702" y="2275313"/>
            <a:ext cx="5306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Электронный адрес: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bb.sport@yandex.ru</a:t>
            </a:r>
          </a:p>
        </p:txBody>
      </p:sp>
      <p:pic>
        <p:nvPicPr>
          <p:cNvPr id="2054" name="Picture 6" descr="https://i.ya-webdesign.com/images/facebook-png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89" y="1241518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89" y="4041120"/>
            <a:ext cx="1588806" cy="1588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00" y="4041120"/>
            <a:ext cx="1587600" cy="1587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26789" y="5797246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Вконтакте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51797" y="5769670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Telegram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7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ФИЗКУЛЬТУРНОЕ МЕРОПРИЯТИЕ ПО САМБО СРЕДИ ШКОЛЬНЫХ СПОРТИВНЫХ КЛУБОВ САНКТ-ПЕТЕРБУРГА – УЧАСТНИКОВ РЕГИОНАЛЬНОГО СПОРТИВНОГО ПРОЕКТА «САМБО – В ШКОЛЫ САНКТ-ПЕТЕРБУРГА»</a:t>
            </a:r>
            <a:endParaRPr lang="ru-RU" sz="160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4789283" y="2510254"/>
            <a:ext cx="6302991" cy="830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Мальчики 2011-2012 г.р.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– 31кг, 34кг, 38кг, 42кг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Девочки 2011-2012 г.р.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– 29 кг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789283" y="4094975"/>
            <a:ext cx="6989274" cy="11486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Взвешивание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с 09.00 до 10.00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Жеребьевка</a:t>
            </a: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с 10.00 до 11.00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Начало соревнований </a:t>
            </a: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в 11.00</a:t>
            </a:r>
            <a:endParaRPr lang="ru-RU" sz="1600" i="1" spc="-1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468584" y="3544244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ПРОГРАММА МЕРОПРИЯТИЯ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468584" y="5425040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ПОДАЧА ЗАЯВОК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848130" y="5881219"/>
            <a:ext cx="6871580" cy="61503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д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 15 сентября 22</a:t>
            </a:r>
            <a:r>
              <a:rPr lang="en-US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00 по ссылке - </a:t>
            </a:r>
            <a:r>
              <a:rPr lang="ru-RU" sz="1800" b="1" u="sng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ru-RU" sz="1800" b="1" u="sng" dirty="0" smtClean="0">
                <a:latin typeface="Century Gothic" panose="020B0502020202020204" pitchFamily="34" charset="0"/>
                <a:hlinkClick r:id="rId2"/>
              </a:rPr>
              <a:t>forms.gle/eJbogib26CvW27Bi9</a:t>
            </a:r>
            <a:r>
              <a:rPr lang="ru-RU" sz="1800" b="1" u="sng" dirty="0" smtClean="0">
                <a:latin typeface="Century Gothic" panose="020B0502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800" b="1" i="1" spc="-15" dirty="0" smtClean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13" y="650994"/>
            <a:ext cx="2654741" cy="1769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90" y="2504314"/>
            <a:ext cx="2945788" cy="1963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139" y="4562947"/>
            <a:ext cx="2996194" cy="1996682"/>
          </a:xfrm>
          <a:prstGeom prst="rect">
            <a:avLst/>
          </a:prstGeom>
        </p:spPr>
      </p:pic>
      <p:sp>
        <p:nvSpPr>
          <p:cNvPr id="12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789283" y="777411"/>
            <a:ext cx="6425027" cy="97507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24 сентября 2022 г.</a:t>
            </a:r>
          </a:p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Теннисная аллея, д.3, лит. А </a:t>
            </a:r>
            <a:b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(спортивный комплекс «Легкоатлетический манеж»)</a:t>
            </a:r>
            <a:endParaRPr lang="ru-RU" sz="1600" i="1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468584" y="1968564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ВЕСОВЫЕ КАТЕГОРИИ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ФИЗКУЛЬТУРНОЕ МЕРОПРИЯТИЕ «ФЕСТИВАЛЬ ЛЕГКОЙ АТЛЕТИКИ» (3 ЭТАП)</a:t>
            </a:r>
            <a:endParaRPr lang="ru-RU" sz="180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4856049" y="2424219"/>
            <a:ext cx="6577343" cy="830025"/>
          </a:xfrm>
          <a:prstGeom prst="rect">
            <a:avLst/>
          </a:prstGeom>
        </p:spPr>
        <p:txBody>
          <a:bodyPr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10 человек </a:t>
            </a:r>
            <a:b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(4 мальчика, 4 девочки 2011-2013 г.р., 2 руководителя) – команды школьных спортивных клубов 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856049" y="3989530"/>
            <a:ext cx="7051518" cy="133006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Прибытие и регистрация участников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с 14.00 до 14.30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600" b="1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Построение участников. Открытие Фестиваля</a:t>
            </a: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с 14.40 до 14.55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600" b="1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Выполнение дисциплин в соответствии с маршрутным листом </a:t>
            </a:r>
            <a:r>
              <a:rPr lang="ru-RU" sz="1600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 </a:t>
            </a: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15.00 </a:t>
            </a:r>
            <a:r>
              <a:rPr lang="ru-RU" sz="1600" i="1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до </a:t>
            </a: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18.00</a:t>
            </a:r>
            <a:endParaRPr lang="ru-RU" sz="1400" i="1" spc="-1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468584" y="3448890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ПРОГРАММА МЕРОПРИЯТИЯ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468584" y="5488548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ПОДАЧА ЗАЯВОК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5219885" y="5998359"/>
            <a:ext cx="6323845" cy="61503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д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 27 сентября – </a:t>
            </a:r>
            <a:r>
              <a:rPr lang="en-US" sz="1800" b="1" u="sng" dirty="0" smtClean="0">
                <a:latin typeface="Century Gothic" panose="020B0502020202020204" pitchFamily="34" charset="0"/>
                <a:hlinkClick r:id="rId2"/>
              </a:rPr>
              <a:t>festivalala@mail.ru</a:t>
            </a:r>
            <a:r>
              <a:rPr lang="ru-RU" sz="1800" b="1" u="sng" dirty="0" smtClean="0">
                <a:latin typeface="Century Gothic" panose="020B0502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800" b="1" i="1" spc="-15" dirty="0" smtClean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381876" y="780148"/>
            <a:ext cx="7525691" cy="97507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30 сентября 2022 г.</a:t>
            </a:r>
          </a:p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Легкоатлетический манеж Санкт-Петербургского</a:t>
            </a:r>
            <a:b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ГБУ СШОР «Академия легкой атлетики» (Манежная площадь, д.2, лит. А)</a:t>
            </a:r>
            <a:endParaRPr lang="ru-RU" sz="1600" i="1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468584" y="1968564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СОСТАВ КОМАНДЫ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808" y1="6357" x2="76538" y2="122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36244"/>
            <a:ext cx="5051834" cy="39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642" y="-1"/>
            <a:ext cx="9550984" cy="566811"/>
          </a:xfrm>
        </p:spPr>
        <p:txBody>
          <a:bodyPr>
            <a:noAutofit/>
          </a:bodyPr>
          <a:lstStyle/>
          <a:p>
            <a:r>
              <a:rPr lang="ru-RU" sz="1400" dirty="0" smtClean="0"/>
  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 В 2021/2022 УЧЕБНОМ ГОДУ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1880" y="863458"/>
            <a:ext cx="74093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Конкурс проводится в заочном формате в три этапа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итогам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2021-2022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года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этап (муниципальный) –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 1 июня по 31 августа 2022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года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II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этап (региональный) –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 1 по 30 сентября 2022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года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III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этап (всероссийский) –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 1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октября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2022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года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82" y="2514324"/>
            <a:ext cx="1155075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номинация </a:t>
            </a:r>
            <a:r>
              <a:rPr lang="ru-RU" sz="16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№1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«Звезды школьного спорта»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– школьный спортивный клуб, реализующий социально значимые мероприятия: всероссийские спортивные соревнования (игры) школьников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Президентские состязания» и «Президентские спортивные игры», ВФСК «Готов к труду и обороне» (ГТО);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номинация </a:t>
            </a:r>
            <a:r>
              <a:rPr lang="ru-RU" sz="16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№2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«Спортивный резерв»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– школьный спортивный клуб, развивающий национальные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неолимпийские виды спорта; 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номинация </a:t>
            </a:r>
            <a:r>
              <a:rPr lang="ru-RU" sz="16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№3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«Спорт без границ»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- школьный спортивный клуб по организации работы с различными социальными категориями детей (детьми, попавшими в трудную жизненную ситуацию, детьми из многодетных и малообеспеченных семей, детьми-инвалидами, детьми с единственным родителем,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детьми-сиротами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и детьми, оставшимися без попечения родителей, детьми с ограниченными возможностями здоровья);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номинация </a:t>
            </a:r>
            <a:r>
              <a:rPr lang="ru-RU" sz="16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№4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«Спорт-инфо-просвет»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– школьный спортивный клуб, занимающийся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информационно-просветительским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освещением олимпийского движения; 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номинация </a:t>
            </a:r>
            <a:r>
              <a:rPr lang="ru-RU" sz="16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№5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«Лучший руководитель школьного спортивного клуба»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17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XIII </a:t>
            </a:r>
            <a:r>
              <a:rPr lang="ru-RU" dirty="0" smtClean="0"/>
              <a:t>РЕГИОНАЛЬНЫЕ СОСТЯЗАНИЯ ШКОЛЬНЫХ СПОРТИВНЫХ КЛУБОВ САНКТ-ПЕТЕРБУРГА</a:t>
            </a: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5803271" y="837770"/>
            <a:ext cx="6286148" cy="82827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Состав команды</a:t>
            </a:r>
            <a:r>
              <a:rPr lang="en-US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12 человек </a:t>
            </a:r>
            <a:b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(5 мальчиков, 5 девочек 2010-2011 г.р., 2 руководителя)</a:t>
            </a:r>
            <a:endParaRPr lang="ru-RU" sz="1600" i="1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50" y="613171"/>
            <a:ext cx="3925041" cy="19489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5803271" y="2311994"/>
            <a:ext cx="6286147" cy="110116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Брейн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-ринг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Фотоконкурс «Спортивная жизнь ШСК в 2021</a:t>
            </a:r>
            <a:r>
              <a:rPr lang="en-US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/</a:t>
            </a: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2022 учебном году»</a:t>
            </a:r>
            <a:endParaRPr lang="ru-RU" sz="1800" i="1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7018006" y="1770305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КОНКУРСНАЯ ПРОГРАММА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13" y="724596"/>
            <a:ext cx="2152979" cy="17261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21" y="2533982"/>
            <a:ext cx="2161442" cy="28819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33" y="2667697"/>
            <a:ext cx="2060958" cy="15457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8526" y="2674157"/>
            <a:ext cx="2052346" cy="15392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18" y="4315484"/>
            <a:ext cx="2218592" cy="16639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8"/>
          <a:stretch/>
        </p:blipFill>
        <p:spPr>
          <a:xfrm>
            <a:off x="2014786" y="4280317"/>
            <a:ext cx="1374239" cy="17800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29825" y="6054337"/>
            <a:ext cx="5843936" cy="59996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20 сентября – 23 сентября</a:t>
            </a:r>
          </a:p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ДООЛ «Солнечный» ГБОУ «Балтийский берег»</a:t>
            </a:r>
            <a:endParaRPr lang="ru-RU" sz="1600" i="1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7018006" y="3585512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СПОРТИВНЫЙ БЛОК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5803271" y="4165398"/>
            <a:ext cx="6286146" cy="218108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Легкая атлетика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Спортивное ориентирование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Мини-гольф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Бадминтон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Скиппинг</a:t>
            </a:r>
            <a:endParaRPr lang="ru-RU" sz="1800" i="1" spc="-15" dirty="0" smtClean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Лазертаг</a:t>
            </a:r>
            <a:endParaRPr lang="ru-RU" sz="1800" i="1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3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РЕГИОНАЛЬНОЕ ПЕРВЕНСТВО ПО КРАЕВЕДЧЕСКОМУ ОРИЕНТИРОВАНИЮ </a:t>
            </a:r>
            <a:br>
              <a:rPr lang="ru-RU" dirty="0"/>
            </a:br>
            <a:r>
              <a:rPr lang="ru-RU" dirty="0"/>
              <a:t>«МОЙ ГОРОД – САНКТ-ПЕТЕРБУРГ» СРЕДИ ОБУЧАЮЩИХСЯ ОБРАЗОВАТЕЛЬНЫХ ОРГАНИЗАЦИЙ</a:t>
            </a: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4615488" y="962346"/>
            <a:ext cx="7215820" cy="1062038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группа «А»: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обучающиеся 8-9 классов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группа «В»: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обучающиеся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5-7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классов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группа «С»: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обучающиеся 1-4 классов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16" y="923018"/>
            <a:ext cx="3856647" cy="21693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6" name="Рисунок 5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070021" y="923018"/>
            <a:ext cx="576000" cy="576000"/>
          </a:xfrm>
          <a:prstGeom prst="rect">
            <a:avLst/>
          </a:prstGeom>
        </p:spPr>
      </p:pic>
      <p:pic>
        <p:nvPicPr>
          <p:cNvPr id="7" name="Рисунок 6" descr="Значок галочки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070021" y="2229660"/>
            <a:ext cx="576000" cy="576001"/>
          </a:xfrm>
          <a:prstGeom prst="rect">
            <a:avLst/>
          </a:prstGeom>
        </p:spPr>
      </p:pic>
      <p:sp>
        <p:nvSpPr>
          <p:cNvPr id="8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 txBox="1">
            <a:spLocks/>
          </p:cNvSpPr>
          <p:nvPr/>
        </p:nvSpPr>
        <p:spPr bwMode="ltGray">
          <a:xfrm>
            <a:off x="4599835" y="2229660"/>
            <a:ext cx="7231473" cy="1440547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425"/>
              </a:spcBef>
              <a:buNone/>
            </a:pPr>
            <a:r>
              <a:rPr lang="en-US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I </a:t>
            </a: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этап </a:t>
            </a: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– </a:t>
            </a:r>
            <a:r>
              <a:rPr lang="ru-RU" sz="1800" b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сентябрь-октябрь</a:t>
            </a: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- </a:t>
            </a:r>
            <a:r>
              <a:rPr lang="ru-RU" sz="1800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«У Лукоморья дуб зеленый»</a:t>
            </a:r>
            <a:endParaRPr lang="ru-RU" sz="1800" spc="-15" dirty="0" smtClean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0" indent="0" algn="just">
              <a:lnSpc>
                <a:spcPct val="110000"/>
              </a:lnSpc>
              <a:spcBef>
                <a:spcPts val="425"/>
              </a:spcBef>
              <a:buNone/>
            </a:pPr>
            <a:r>
              <a:rPr lang="en-US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II </a:t>
            </a: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этап </a:t>
            </a: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– </a:t>
            </a:r>
            <a:r>
              <a:rPr lang="ru-RU" sz="1800" b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январь-февраль</a:t>
            </a: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– </a:t>
            </a:r>
            <a:r>
              <a:rPr lang="ru-RU" sz="1800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«Сокровища Эрмитажа»</a:t>
            </a:r>
            <a:endParaRPr lang="ru-RU" sz="1800" spc="-15" dirty="0" smtClean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0" indent="0" algn="just">
              <a:lnSpc>
                <a:spcPct val="110000"/>
              </a:lnSpc>
              <a:spcBef>
                <a:spcPts val="425"/>
              </a:spcBef>
              <a:buNone/>
            </a:pPr>
            <a:r>
              <a:rPr lang="en-US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III </a:t>
            </a: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этап </a:t>
            </a: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– </a:t>
            </a:r>
            <a:r>
              <a:rPr lang="ru-RU" sz="1800" b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апрель-май</a:t>
            </a: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– </a:t>
            </a:r>
            <a:r>
              <a:rPr lang="ru-RU" sz="1800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«Александро-Невская Лавра – сердце Санкт-Петербурга»</a:t>
            </a:r>
            <a:endParaRPr lang="ru-RU" sz="1800" spc="-15" dirty="0" smtClean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0" indent="0" algn="just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Финальный этап - </a:t>
            </a:r>
            <a:r>
              <a:rPr lang="ru-RU" sz="1800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«Конкурс </a:t>
            </a:r>
            <a:r>
              <a:rPr lang="ru-RU" sz="1800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капитанов» </a:t>
            </a:r>
            <a:endParaRPr lang="ru-RU" sz="1800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358020" y="3814884"/>
            <a:ext cx="7473287" cy="247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фото-ориентирование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: выбор фотографий объектов, сделанных в контрольных точках</a:t>
            </a:r>
          </a:p>
          <a:p>
            <a:pPr marL="285750" indent="-285750" algn="just"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трейл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-ориентирование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: выбор контрольных точек на местности, соответствующих спортивной карте и легенде</a:t>
            </a:r>
          </a:p>
          <a:p>
            <a:pPr marL="285750" indent="-285750" algn="just"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вопросы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, связанные с историческими памятниками, находящимися в районе прохождения маршрута</a:t>
            </a:r>
          </a:p>
          <a:p>
            <a:pPr marL="285750" indent="-285750" algn="just"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вопросы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, связанные с природными объектами, находящимися на маршруте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9" y="3384779"/>
            <a:ext cx="3453122" cy="19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ПЕРВЕНСТВО САНКТ-ПЕТЕРБУРГА ПО ЛАЗЕРТАГУ </a:t>
            </a:r>
            <a:br>
              <a:rPr lang="ru-RU" dirty="0" smtClean="0"/>
            </a:br>
            <a:r>
              <a:rPr lang="ru-RU" dirty="0" smtClean="0"/>
              <a:t>СРЕДИ ОБУЧАЮЩИХСЯ ОБРАЗОВАТЕЛЬНЫХ ОРГАНИЗАЦИЙ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80223"/>
            <a:ext cx="4105351" cy="27369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8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6200" y="4451114"/>
            <a:ext cx="4698749" cy="42870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оябрь 2022 г.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5366565" y="2040205"/>
            <a:ext cx="6286148" cy="82827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Состав команды</a:t>
            </a:r>
            <a:r>
              <a:rPr lang="en-US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 человек </a:t>
            </a:r>
            <a:b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(смешанный, не менее 1 девочки</a:t>
            </a:r>
            <a:r>
              <a:rPr lang="en-US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/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 мальчика)</a:t>
            </a:r>
            <a:endParaRPr lang="ru-RU" sz="1600" i="1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5366566" y="3625128"/>
            <a:ext cx="6286147" cy="155931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Этап «Обучени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е» – только для лиги «Новички»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Дистанция «Командная дуэль»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Дистанция «Захват контрольных точек»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Дистанция «Лазерный биатлон»</a:t>
            </a:r>
            <a:endParaRPr lang="ru-RU" sz="1800" i="1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581301" y="3083439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ПРОГРАММА ПЕРВЕНСТВА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ПЕРВЕНСТВО </a:t>
            </a:r>
            <a:r>
              <a:rPr lang="ru-RU" sz="1600" dirty="0" smtClean="0"/>
              <a:t>САНКТ-ПЕТЕРБУРГА «СПОРТ </a:t>
            </a:r>
            <a:r>
              <a:rPr lang="ru-RU" sz="1600" dirty="0"/>
              <a:t>ДЛЯ ВСЕХ» СРЕДИ ОБУЧАЮЩИХСЯ </a:t>
            </a:r>
            <a:r>
              <a:rPr lang="ru-RU" sz="1600" dirty="0" smtClean="0"/>
              <a:t>ОБРАЗОВАТЕЛЬНЫХ УЧРЕЖДЕНИЙ (ДЛЯ ОБУЧАЮЩИХСЯ С РАЗЛИЧНЫМИ ВОЗМОЖНОСТЯМИ ЗДОРОВЬЯ)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2372" y="1023681"/>
            <a:ext cx="2669841" cy="20564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1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5087517" y="4394273"/>
            <a:ext cx="6664717" cy="20112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группа «А»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нарушением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слуха/речи</a:t>
            </a:r>
            <a:endParaRPr lang="ru-RU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группа «В»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ЗПР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группа «С»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нарушениями зрения 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группа «D»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нарушением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ПОДА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группа </a:t>
            </a: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«Е»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интеллектуальными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нарушениями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группа «О»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учащиеся с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различными возможностями здоровья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F6293D-9EF5-4E89-8EB1-1839567D02EC}"/>
              </a:ext>
            </a:extLst>
          </p:cNvPr>
          <p:cNvSpPr txBox="1"/>
          <p:nvPr/>
        </p:nvSpPr>
        <p:spPr>
          <a:xfrm>
            <a:off x="116606" y="3378830"/>
            <a:ext cx="44311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бучающиеся 2009-2012 г.р.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61" y="1009154"/>
            <a:ext cx="2071004" cy="20710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80" y="4059257"/>
            <a:ext cx="1451571" cy="21773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8" y="4059258"/>
            <a:ext cx="1451571" cy="2177357"/>
          </a:xfrm>
          <a:prstGeom prst="rect">
            <a:avLst/>
          </a:prstGeom>
        </p:spPr>
      </p:pic>
      <p:sp>
        <p:nvSpPr>
          <p:cNvPr id="17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635374" y="1466770"/>
            <a:ext cx="7478163" cy="303314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Спортивное ориентирование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ru-RU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трейл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-ориентирование)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Дистанционный этап – </a:t>
            </a:r>
            <a:r>
              <a:rPr lang="ru-RU" sz="1600" b="1" i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октябрь-ноябрь 2022 г.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Очный этап (ГБОУ школа №17 Невского района) – </a:t>
            </a:r>
            <a:r>
              <a:rPr lang="ru-RU" sz="1600" b="1" i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апрель-май 2023 г.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Гребля-</a:t>
            </a:r>
            <a:r>
              <a:rPr lang="ru-RU" sz="1800" b="1" i="1" spc="-15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индор</a:t>
            </a: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(ГБОУ школа-интернат №9) – </a:t>
            </a:r>
            <a:r>
              <a:rPr lang="ru-RU" sz="1600" b="1" i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январь-февраль 2023 г.</a:t>
            </a:r>
            <a:endParaRPr lang="ru-RU" sz="1800" b="1" i="1" spc="-15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i="1" spc="-15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Бочче</a:t>
            </a: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(ГБОУ «Балтийский берег») - </a:t>
            </a:r>
            <a:r>
              <a:rPr lang="ru-RU" sz="1600" b="1" i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апрель-май 2023 г.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b="1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Мини-гольф </a:t>
            </a:r>
            <a: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(ГБОУ школа №522 Адмиралтейского района) – </a:t>
            </a:r>
            <a:br>
              <a:rPr lang="ru-RU" sz="16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b="1" i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март-апрель 2023 г.</a:t>
            </a:r>
            <a:endParaRPr lang="ru-RU" sz="1600" b="1" i="1" spc="-1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604540" y="925081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ПРОГРАММА ПРОВЕДЕНИЯ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РЕГИОНАЛЬНЫЙ ТВОРЧЕСКИЙ КОНКУРС «СПОРТИВНЫЙ РЕПОРТЕР»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698" y1="21848" x2="57967" y2="35924"/>
                        <a14:foregroundMark x1="54945" y1="15836" x2="60989" y2="37977"/>
                        <a14:foregroundMark x1="29396" y1="58504" x2="35989" y2="67155"/>
                        <a14:foregroundMark x1="43132" y1="48827" x2="57005" y2="75660"/>
                        <a14:foregroundMark x1="38049" y1="68182" x2="70330" y2="77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74" y="1424406"/>
            <a:ext cx="4662535" cy="4367925"/>
          </a:xfrm>
          <a:prstGeom prst="rect">
            <a:avLst/>
          </a:prstGeom>
        </p:spPr>
      </p:pic>
      <p:sp>
        <p:nvSpPr>
          <p:cNvPr id="2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 txBox="1">
            <a:spLocks/>
          </p:cNvSpPr>
          <p:nvPr/>
        </p:nvSpPr>
        <p:spPr bwMode="ltGray">
          <a:xfrm>
            <a:off x="5095321" y="1134361"/>
            <a:ext cx="6302991" cy="1062038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«младший возраст»</a:t>
            </a: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обучающиеся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1-4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классов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«средний возраст»: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обучающиеся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5-7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классов</a:t>
            </a:r>
          </a:p>
          <a:p>
            <a:pPr marL="0" indent="0">
              <a:lnSpc>
                <a:spcPct val="110000"/>
              </a:lnSpc>
              <a:spcBef>
                <a:spcPts val="425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«старший возраст»: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обучающиеся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8-11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классов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725909" y="3034036"/>
            <a:ext cx="6989274" cy="11486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Районный этап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(20 сентября – 20 декабря 2022 г.)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Городской отборочный этап </a:t>
            </a:r>
            <a:r>
              <a:rPr lang="ru-RU" sz="1600" b="1" i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(25 января – 28 февраля 2023 г.)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Финальный городской этап </a:t>
            </a:r>
            <a:r>
              <a:rPr lang="ru-RU" sz="1600" b="1" i="1" spc="-15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(01 марта – 25 мая 2023 г.)</a:t>
            </a:r>
            <a:endParaRPr lang="ru-RU" sz="1600" b="1" i="1" spc="-1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405210" y="2492346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ЭТАПЫ КОНКУРСА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FC739F-48B7-4E3B-AE3D-AD9BC7AD68AE}"/>
              </a:ext>
            </a:extLst>
          </p:cNvPr>
          <p:cNvSpPr txBox="1"/>
          <p:nvPr/>
        </p:nvSpPr>
        <p:spPr>
          <a:xfrm>
            <a:off x="6405210" y="4364787"/>
            <a:ext cx="3630672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НОМИНАЦИИ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 txBox="1">
            <a:spLocks/>
          </p:cNvSpPr>
          <p:nvPr/>
        </p:nvSpPr>
        <p:spPr bwMode="ltGray">
          <a:xfrm>
            <a:off x="4725909" y="4915518"/>
            <a:ext cx="6286146" cy="111276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Видеоролик (репортаж)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Статья</a:t>
            </a:r>
          </a:p>
          <a:p>
            <a:pPr>
              <a:lnSpc>
                <a:spcPct val="110000"/>
              </a:lnSpc>
              <a:spcBef>
                <a:spcPts val="425"/>
              </a:spcBef>
              <a:buFont typeface="Wingdings" panose="05000000000000000000" pitchFamily="2" charset="2"/>
              <a:buChar char="v"/>
            </a:pPr>
            <a:r>
              <a:rPr lang="ru-RU" sz="1800" i="1" spc="-15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Фотография (1-3 фото с описанием)</a:t>
            </a:r>
            <a:endParaRPr lang="ru-RU" sz="1800" i="1" spc="-1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660</Words>
  <Application>Microsoft Office PowerPoint</Application>
  <PresentationFormat>Широкоэкранный</PresentationFormat>
  <Paragraphs>104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1_Тема Office</vt:lpstr>
      <vt:lpstr>Презентация PowerPoint</vt:lpstr>
      <vt:lpstr>ФИЗКУЛЬТУРНОЕ МЕРОПРИЯТИЕ ПО САМБО СРЕДИ ШКОЛЬНЫХ СПОРТИВНЫХ КЛУБОВ САНКТ-ПЕТЕРБУРГА – УЧАСТНИКОВ РЕГИОНАЛЬНОГО СПОРТИВНОГО ПРОЕКТА «САМБО – В ШКОЛЫ САНКТ-ПЕТЕРБУРГА»</vt:lpstr>
      <vt:lpstr>ФИЗКУЛЬТУРНОЕ МЕРОПРИЯТИЕ «ФЕСТИВАЛЬ ЛЕГКОЙ АТЛЕТИКИ» (3 ЭТАП)</vt:lpstr>
      <vt:lpstr>ОТКРЫТЫЙ ЗАОЧНЫЙ ВСЕРОССИЙСКИЙ СМОТР-КОНКУРС НА ЛУЧШУЮ ПОСТАНОВКУ ФИЗКУЛЬТУРНОЙ РАБОТЫ И РАЗВИТИЕ МАССОВОГО СПОРТА СРЕДИ ШКОЛЬНЫХ СПОРТИВНЫХ КЛУБОВ В 2021/2022 УЧЕБНОМ ГОДУ</vt:lpstr>
      <vt:lpstr>XIII РЕГИОНАЛЬНЫЕ СОСТЯЗАНИЯ ШКОЛЬНЫХ СПОРТИВНЫХ КЛУБОВ САНКТ-ПЕТЕРБУРГА</vt:lpstr>
      <vt:lpstr>РЕГИОНАЛЬНОЕ ПЕРВЕНСТВО ПО КРАЕВЕДЧЕСКОМУ ОРИЕНТИРОВАНИЮ  «МОЙ ГОРОД – САНКТ-ПЕТЕРБУРГ» СРЕДИ ОБУЧАЮЩИХСЯ ОБРАЗОВАТЕЛЬНЫХ ОРГАНИЗАЦИЙ</vt:lpstr>
      <vt:lpstr>ПЕРВЕНСТВО САНКТ-ПЕТЕРБУРГА ПО ЛАЗЕРТАГУ  СРЕДИ ОБУЧАЮЩИХСЯ ОБРАЗОВАТЕЛЬНЫХ ОРГАНИЗАЦИЙ</vt:lpstr>
      <vt:lpstr>ПЕРВЕНСТВО САНКТ-ПЕТЕРБУРГА «СПОРТ ДЛЯ ВСЕХ» СРЕДИ ОБУЧАЮЩИХСЯ ОБРАЗОВАТЕЛЬНЫХ УЧРЕЖДЕНИЙ (ДЛЯ ОБУЧАЮЩИХСЯ С РАЗЛИЧНЫМИ ВОЗМОЖНОСТЯМИ ЗДОРОВЬЯ)</vt:lpstr>
      <vt:lpstr>РЕГИОНАЛЬНЫЙ ТВОРЧЕСКИЙ КОНКУРС «СПОРТИВНЫЙ РЕПОРТЕР»</vt:lpstr>
      <vt:lpstr>Контактная информация ГКЦ ФСР ГБОУ «Балтийский Берег»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Савельев</dc:creator>
  <cp:lastModifiedBy>User</cp:lastModifiedBy>
  <cp:revision>290</cp:revision>
  <cp:lastPrinted>2021-03-01T10:44:56Z</cp:lastPrinted>
  <dcterms:created xsi:type="dcterms:W3CDTF">2020-12-21T12:58:28Z</dcterms:created>
  <dcterms:modified xsi:type="dcterms:W3CDTF">2022-09-09T11:47:20Z</dcterms:modified>
</cp:coreProperties>
</file>