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8" r:id="rId5"/>
    <p:sldId id="264" r:id="rId6"/>
    <p:sldId id="267" r:id="rId7"/>
    <p:sldId id="269" r:id="rId8"/>
    <p:sldId id="270" r:id="rId9"/>
  </p:sldIdLst>
  <p:sldSz cx="12801600" cy="9601200" type="A3"/>
  <p:notesSz cx="6858000" cy="9926638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E1"/>
    <a:srgbClr val="DAEFC3"/>
    <a:srgbClr val="FFFFA7"/>
    <a:srgbClr val="FFE9A3"/>
    <a:srgbClr val="FFCDCD"/>
    <a:srgbClr val="DAF177"/>
    <a:srgbClr val="000000"/>
    <a:srgbClr val="98FC84"/>
    <a:srgbClr val="BFF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 varScale="1">
        <p:scale>
          <a:sx n="78" d="100"/>
          <a:sy n="78" d="100"/>
        </p:scale>
        <p:origin x="2082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9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4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6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9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AE2C-D6C3-4713-BBE5-20FD6C666BA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3A19-835B-48A0-8FDE-5827393A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55AA53-91F5-BF71-61F8-FB0B24900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513" b="12442"/>
          <a:stretch/>
        </p:blipFill>
        <p:spPr>
          <a:xfrm>
            <a:off x="0" y="1095686"/>
            <a:ext cx="5364094" cy="82637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CEA5-F8D0-E9FE-CF33-6A3385939E43}"/>
              </a:ext>
            </a:extLst>
          </p:cNvPr>
          <p:cNvSpPr txBox="1"/>
          <p:nvPr/>
        </p:nvSpPr>
        <p:spPr>
          <a:xfrm>
            <a:off x="128192" y="241805"/>
            <a:ext cx="1267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ПРОВЕДЕНИЯ ВСЕРОССИЙСКИХ СОРЕВНОВАНИЙ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0A272-334A-86B9-6261-1839918A14A9}"/>
              </a:ext>
            </a:extLst>
          </p:cNvPr>
          <p:cNvSpPr txBox="1"/>
          <p:nvPr/>
        </p:nvSpPr>
        <p:spPr>
          <a:xfrm>
            <a:off x="2080320" y="1708167"/>
            <a:ext cx="1771210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5-6 классы</a:t>
            </a:r>
            <a:endParaRPr lang="ru-RU" sz="2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81CAAF-F0F4-9635-3BCE-4F8C53A4DDDC}"/>
              </a:ext>
            </a:extLst>
          </p:cNvPr>
          <p:cNvSpPr txBox="1"/>
          <p:nvPr/>
        </p:nvSpPr>
        <p:spPr>
          <a:xfrm>
            <a:off x="2682047" y="4800600"/>
            <a:ext cx="177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-7 классы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5F2EB-AF6D-5E20-5D5E-FD5143B3124B}"/>
              </a:ext>
            </a:extLst>
          </p:cNvPr>
          <p:cNvSpPr txBox="1"/>
          <p:nvPr/>
        </p:nvSpPr>
        <p:spPr>
          <a:xfrm>
            <a:off x="2425530" y="3221917"/>
            <a:ext cx="1786172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6-7 классы</a:t>
            </a:r>
            <a:endParaRPr lang="ru-RU" sz="2400" b="1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F33D5-9033-0540-7B01-CA19ED0D84E5}"/>
              </a:ext>
            </a:extLst>
          </p:cNvPr>
          <p:cNvSpPr txBox="1"/>
          <p:nvPr/>
        </p:nvSpPr>
        <p:spPr>
          <a:xfrm>
            <a:off x="3346248" y="7862741"/>
            <a:ext cx="178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7-9 классы</a:t>
            </a:r>
            <a:endParaRPr lang="ru-RU" sz="2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FFCC6-77D2-2155-7403-A296861F3BB0}"/>
              </a:ext>
            </a:extLst>
          </p:cNvPr>
          <p:cNvSpPr txBox="1"/>
          <p:nvPr/>
        </p:nvSpPr>
        <p:spPr>
          <a:xfrm>
            <a:off x="3229787" y="7674996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kern="1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604D7-E1D2-4653-9D6B-A96310417472}"/>
              </a:ext>
            </a:extLst>
          </p:cNvPr>
          <p:cNvSpPr txBox="1"/>
          <p:nvPr/>
        </p:nvSpPr>
        <p:spPr>
          <a:xfrm>
            <a:off x="4012743" y="1647548"/>
            <a:ext cx="710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соревнования школьников «Президентские состязания»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4DBFD-68F9-7D4A-7EB5-C19AE7695E1B}"/>
              </a:ext>
            </a:extLst>
          </p:cNvPr>
          <p:cNvSpPr txBox="1"/>
          <p:nvPr/>
        </p:nvSpPr>
        <p:spPr>
          <a:xfrm>
            <a:off x="4957979" y="6199452"/>
            <a:ext cx="765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игры школьников </a:t>
            </a:r>
          </a:p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«Президентские спортивные игры»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0167B-4171-E590-F288-BF4374E30803}"/>
              </a:ext>
            </a:extLst>
          </p:cNvPr>
          <p:cNvSpPr txBox="1"/>
          <p:nvPr/>
        </p:nvSpPr>
        <p:spPr>
          <a:xfrm>
            <a:off x="4361550" y="2704688"/>
            <a:ext cx="7657338" cy="183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игры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спортивных клубов </a:t>
            </a:r>
            <a:r>
              <a:rPr lang="ru-RU" sz="1800" b="1" kern="10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 </a:t>
            </a:r>
            <a:r>
              <a:rPr lang="ru-RU" sz="1800" b="1" i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в рамках Всероссийской олимпиады «Олимпийская команда» по направлению «Спорт» в соответствии с Всероссийской Большой олимпиадой «Искусство - Технологии - Спорт» </a:t>
            </a:r>
          </a:p>
          <a:p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E1297-9E0A-0FF8-05C9-55E8DE01BFC1}"/>
              </a:ext>
            </a:extLst>
          </p:cNvPr>
          <p:cNvSpPr txBox="1"/>
          <p:nvPr/>
        </p:nvSpPr>
        <p:spPr>
          <a:xfrm>
            <a:off x="5210401" y="7778447"/>
            <a:ext cx="641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открытая летняя спартакиады среди обучающихся организаций дополнительного образования физкультурно-спортивной направленности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2E4FE-BC01-DE81-CB3C-9486018F6728}"/>
              </a:ext>
            </a:extLst>
          </p:cNvPr>
          <p:cNvSpPr txBox="1"/>
          <p:nvPr/>
        </p:nvSpPr>
        <p:spPr>
          <a:xfrm>
            <a:off x="4700116" y="4683819"/>
            <a:ext cx="641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спартакиада школьный спортивных клубов  для обучающихся с ОВЗ и детей-инвалидов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116EF-0D4A-7407-8DD9-39588E621F90}"/>
              </a:ext>
            </a:extLst>
          </p:cNvPr>
          <p:cNvSpPr txBox="1"/>
          <p:nvPr/>
        </p:nvSpPr>
        <p:spPr>
          <a:xfrm>
            <a:off x="3057307" y="6318858"/>
            <a:ext cx="1967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-8 классы</a:t>
            </a:r>
            <a:endParaRPr lang="ru-RU" sz="2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6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CEA5-F8D0-E9FE-CF33-6A3385939E43}"/>
              </a:ext>
            </a:extLst>
          </p:cNvPr>
          <p:cNvSpPr txBox="1"/>
          <p:nvPr/>
        </p:nvSpPr>
        <p:spPr>
          <a:xfrm>
            <a:off x="285844" y="118094"/>
            <a:ext cx="1169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СОРЕВНОВАНИЯ ШКОЛЬНИКОВ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«ПРЕЗИДЕНТСКИЕ СОСТЯЗАНИЯ»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2595792" y="3240080"/>
            <a:ext cx="4104456" cy="2252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школьного, муниципального и регионального этапов с 7 до 17 лет (1 </a:t>
            </a:r>
            <a:r>
              <a:rPr lang="ru-RU" sz="12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классы)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всероссийского этапа определяется жеребьевкой</a:t>
            </a:r>
            <a:endParaRPr lang="ru-RU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одного класса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одной общеобразовательной организации.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команды: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класс-команда - 12 человек (6 юношей, 6 девушек);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сельская класс-команда – 6 человек (3 юноши, 3 девушки)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71262" y="3183473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99F7-0548-79DF-E09D-7F9CBD5F2AAD}"/>
              </a:ext>
            </a:extLst>
          </p:cNvPr>
          <p:cNvSpPr txBox="1"/>
          <p:nvPr/>
        </p:nvSpPr>
        <p:spPr>
          <a:xfrm>
            <a:off x="7673739" y="3203105"/>
            <a:ext cx="4104456" cy="2252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школьного и муниципального этапов с 7 </a:t>
            </a:r>
            <a:r>
              <a:rPr lang="ru-RU" sz="12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17 лет (1-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классы)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регионального и всероссийского этапов определяется положением о соревнованиях:</a:t>
            </a:r>
            <a:endParaRPr lang="ru-RU" sz="1200" b="1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– 10 - 11 лет (5 класс)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этап – 11 - 12 лет (6 класс)</a:t>
            </a:r>
            <a:endParaRPr lang="ru-RU" sz="12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одного класса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одной общеобразовательной организации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команды: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команда - 12 человек (6 юношей, 6 девушек);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сельская команда – 6 человек (3 юноши, 3 девушки)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271262" y="1672213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CB1B7-C88C-16E8-4C55-6DB18EB65DB1}"/>
              </a:ext>
            </a:extLst>
          </p:cNvPr>
          <p:cNvSpPr txBox="1"/>
          <p:nvPr/>
        </p:nvSpPr>
        <p:spPr>
          <a:xfrm>
            <a:off x="2595792" y="1609535"/>
            <a:ext cx="4104456" cy="146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в общеобразовательных организациях до 1 апреля;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муниципальных образованиях </a:t>
            </a:r>
            <a:b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субъектах РФ до 15 июня;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ФГБОУ ВДЦ «Орленок» (Краснодарский край), сентябрь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7688320" y="1588989"/>
            <a:ext cx="3840956" cy="146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в общеобразовательных организациях до 1 апреля;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муниципальных образованиях </a:t>
            </a:r>
            <a:b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субъектах РФ до 15 июня;</a:t>
            </a:r>
            <a:endParaRPr lang="en-US" sz="12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ФГБОУ ВДЦ «Орленок» (Краснодарский край), сентябрь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D2FC-E107-B39B-16B0-32ADE91BEC5D}"/>
              </a:ext>
            </a:extLst>
          </p:cNvPr>
          <p:cNvSpPr txBox="1"/>
          <p:nvPr/>
        </p:nvSpPr>
        <p:spPr>
          <a:xfrm>
            <a:off x="7688320" y="5583750"/>
            <a:ext cx="4842017" cy="383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многоборье (тесты)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ГТО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конкурс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Легкоатлетическая эстафета</a:t>
            </a:r>
          </a:p>
          <a:p>
            <a:pPr>
              <a:lnSpc>
                <a:spcPct val="107000"/>
              </a:lnSpc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(программа разработана на основе федеральной образовательной </a:t>
            </a:r>
            <a:r>
              <a:rPr lang="ru-RU" sz="1200" i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программы основного </a:t>
            </a: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общего образования по учебному предмету «физическая культура»)</a:t>
            </a:r>
            <a:endParaRPr lang="ru-RU" sz="12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  <a:endParaRPr lang="ru-RU" sz="1200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</a:t>
            </a:r>
            <a:endParaRPr lang="ru-RU" sz="1200" kern="1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дополнительную программу входят 5 видов спорта наиболее развитых и популярных в общеобразовательных организациях по летним олимпийским и неолимпийским видам спорта.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ru-RU" sz="12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2595792" y="5632023"/>
            <a:ext cx="3372959" cy="324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многоборье (тесты)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конкурс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Эстафетный бег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Пулевая стрельба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71263" y="5583750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8F20-AA40-B6A0-22F3-B466EAB4D199}"/>
              </a:ext>
            </a:extLst>
          </p:cNvPr>
          <p:cNvSpPr txBox="1"/>
          <p:nvPr/>
        </p:nvSpPr>
        <p:spPr>
          <a:xfrm>
            <a:off x="3526188" y="96118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2024 г.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31F4-06CF-1F7B-BC23-80DF6EDB0951}"/>
              </a:ext>
            </a:extLst>
          </p:cNvPr>
          <p:cNvSpPr txBox="1"/>
          <p:nvPr/>
        </p:nvSpPr>
        <p:spPr>
          <a:xfrm>
            <a:off x="8543286" y="960290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1598FF6-FE17-F989-5D19-7CC2BAFE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0"/>
          <a:stretch/>
        </p:blipFill>
        <p:spPr>
          <a:xfrm>
            <a:off x="697268" y="990549"/>
            <a:ext cx="736259" cy="7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2738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CEA5-F8D0-E9FE-CF33-6A3385939E43}"/>
              </a:ext>
            </a:extLst>
          </p:cNvPr>
          <p:cNvSpPr txBox="1"/>
          <p:nvPr/>
        </p:nvSpPr>
        <p:spPr>
          <a:xfrm>
            <a:off x="158765" y="162473"/>
            <a:ext cx="126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ШСК В 2024 ГОДУ ПРОЙДУТ В РАМКАХ ВСЕРОССИЙСКОЙ 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ОЛИМПИАДЫ «ИСКУССТВО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- СПОРТ»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2631266" y="3537106"/>
            <a:ext cx="4021031" cy="93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11-12 лет (6 класс)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команды одного школьного спортивного клуба, одной общеобразовательной организации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16 человек (8 юношей, 8 девушек)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85844" y="3509140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99F7-0548-79DF-E09D-7F9CBD5F2AAD}"/>
              </a:ext>
            </a:extLst>
          </p:cNvPr>
          <p:cNvSpPr txBox="1"/>
          <p:nvPr/>
        </p:nvSpPr>
        <p:spPr>
          <a:xfrm>
            <a:off x="7611988" y="3537106"/>
            <a:ext cx="4765476" cy="114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12-13 лет (7 класс)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команды одного школьного спортивного клуба, одной общеобразовательной организации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12 человек (6 юношей, 6 девушек) из них 2 участника (1 юноша, 1 девушка) допускаются с ОВЗ</a:t>
            </a:r>
            <a:endParaRPr lang="ru-RU" sz="13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285844" y="1891340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2654292" y="1839232"/>
            <a:ext cx="3840956" cy="114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2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до 1 февраля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проводится до 5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проводится до 15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– ФГБОУ ВДЦ «Смена»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(Краснодарский край), май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D2FC-E107-B39B-16B0-32ADE91BEC5D}"/>
              </a:ext>
            </a:extLst>
          </p:cNvPr>
          <p:cNvSpPr txBox="1"/>
          <p:nvPr/>
        </p:nvSpPr>
        <p:spPr>
          <a:xfrm>
            <a:off x="7611988" y="5240328"/>
            <a:ext cx="2586564" cy="3304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Городошный спорт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Регби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спорт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Брейн-ринг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4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батлы</a:t>
            </a:r>
            <a:endParaRPr lang="ru-RU" sz="14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2595792" y="5232440"/>
            <a:ext cx="3372959" cy="3534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Городошный спорт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Регби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Чир спорт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Брейн-ринг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4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батлы</a:t>
            </a:r>
            <a:endParaRPr lang="ru-RU" sz="14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«История наших игр»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85844" y="5240368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8F20-AA40-B6A0-22F3-B466EAB4D199}"/>
              </a:ext>
            </a:extLst>
          </p:cNvPr>
          <p:cNvSpPr txBox="1"/>
          <p:nvPr/>
        </p:nvSpPr>
        <p:spPr>
          <a:xfrm>
            <a:off x="3526188" y="96118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2024 г.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31F4-06CF-1F7B-BC23-80DF6EDB0951}"/>
              </a:ext>
            </a:extLst>
          </p:cNvPr>
          <p:cNvSpPr txBox="1"/>
          <p:nvPr/>
        </p:nvSpPr>
        <p:spPr>
          <a:xfrm>
            <a:off x="8480048" y="95589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593CF-DA7F-1965-8331-1372EB31776B}"/>
              </a:ext>
            </a:extLst>
          </p:cNvPr>
          <p:cNvSpPr txBox="1"/>
          <p:nvPr/>
        </p:nvSpPr>
        <p:spPr>
          <a:xfrm>
            <a:off x="7611988" y="1795961"/>
            <a:ext cx="3840956" cy="114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проводится в период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по 31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 – проводится в срок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30 апреля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проводится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31 мая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– ФГБОУ МДЦ «Артек»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(Республика Крым), сентябрь-октябрь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931C0A-1A27-4504-5FCC-FE868A1AC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" y="997826"/>
            <a:ext cx="983298" cy="9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2738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2514796" y="4199089"/>
            <a:ext cx="4462068" cy="243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12 – 13 лет (6-7 классы)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ограниченными возможностями здоровья, специальных образовательных организаций по двум группам: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– обучающиеся специальных (коррекционных) общеобразовательных организаций (I-II видов) </a:t>
            </a:r>
            <a:b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– обучающиеся специальных (коррекционных) общеобразовательных организаций (VIII вида) </a:t>
            </a:r>
            <a:b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Сотов каждой команды 12 человек (6 юношей, 6 девушек)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79582" y="4199089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99F7-0548-79DF-E09D-7F9CBD5F2AAD}"/>
              </a:ext>
            </a:extLst>
          </p:cNvPr>
          <p:cNvSpPr txBox="1"/>
          <p:nvPr/>
        </p:nvSpPr>
        <p:spPr>
          <a:xfrm>
            <a:off x="7663344" y="4199089"/>
            <a:ext cx="4858674" cy="2860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12 – 13 лет (6-7 классы)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ограниченными возможностями здоровья, специальных образовательных организаций по трем группам: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– обучающиеся специальных (коррекционных) общеобразовательных организаций (I-II видов) </a:t>
            </a:r>
            <a:b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– обучающиеся специальных (коррекционных) общеобразовательных организаций (VIII вида) </a:t>
            </a:r>
            <a:b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– обучающиеся специальных (коррекционных) общеобразовательных организаций (IV вида) </a:t>
            </a:r>
            <a:b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зрения.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каждой команды 12 человек (6 юношей, 6 девушек)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285842" y="1866254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2626660" y="1866254"/>
            <a:ext cx="4169931" cy="179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2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в (коррекционных) общеобразовательных организациях до 1 февраля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проводится в срок до 1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проводится в срок до 20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(всероссийский) – май,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«Поволжский государственный университет физической культуры, спорта и туризма» (Республика Татарстан, г. Казань)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D2FC-E107-B39B-16B0-32ADE91BEC5D}"/>
              </a:ext>
            </a:extLst>
          </p:cNvPr>
          <p:cNvSpPr txBox="1"/>
          <p:nvPr/>
        </p:nvSpPr>
        <p:spPr>
          <a:xfrm>
            <a:off x="7663344" y="7438059"/>
            <a:ext cx="3184008" cy="145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Легкоатлетическое двоеборье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Футзал (мини-футбол)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  <a:r>
              <a:rPr lang="ru-RU" sz="1400" b="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выбору)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2514796" y="7438058"/>
            <a:ext cx="3372959" cy="145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Легкоатлетическое двоеборье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Футзал (мини-футбол)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67064" y="7434190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8F20-AA40-B6A0-22F3-B466EAB4D199}"/>
              </a:ext>
            </a:extLst>
          </p:cNvPr>
          <p:cNvSpPr txBox="1"/>
          <p:nvPr/>
        </p:nvSpPr>
        <p:spPr>
          <a:xfrm>
            <a:off x="3483940" y="104138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2024 г.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31F4-06CF-1F7B-BC23-80DF6EDB0951}"/>
              </a:ext>
            </a:extLst>
          </p:cNvPr>
          <p:cNvSpPr txBox="1"/>
          <p:nvPr/>
        </p:nvSpPr>
        <p:spPr>
          <a:xfrm>
            <a:off x="8401556" y="1043946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593CF-DA7F-1965-8331-1372EB31776B}"/>
              </a:ext>
            </a:extLst>
          </p:cNvPr>
          <p:cNvSpPr txBox="1"/>
          <p:nvPr/>
        </p:nvSpPr>
        <p:spPr>
          <a:xfrm>
            <a:off x="7663344" y="1893847"/>
            <a:ext cx="4169932" cy="136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проводится в (коррекционных) общеобразовательных организациях до 1 февраля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проводится в срок до 1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этап– проводится в срок до 20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(всероссийский) –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3-16 мая 2024 г., ФГБОУ «ВДЦ «Смена» (Краснодарский край)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1EA2F-C11F-614A-9213-40D14A78BCDD}"/>
              </a:ext>
            </a:extLst>
          </p:cNvPr>
          <p:cNvSpPr txBox="1"/>
          <p:nvPr/>
        </p:nvSpPr>
        <p:spPr>
          <a:xfrm>
            <a:off x="102833" y="146034"/>
            <a:ext cx="12595934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СПАРТАКИАДА ШКОЛЬНЫЙ СПОРТИВНЫХ КЛУБОВ  </a:t>
            </a:r>
            <a:b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ОВЗ И ДЕТЕЙ-ИНВАЛИДОВ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437B6-DF35-42A1-9E8E-2450F4FEC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3" y="1028467"/>
            <a:ext cx="817638" cy="8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FCEA5-F8D0-E9FE-CF33-6A3385939E43}"/>
              </a:ext>
            </a:extLst>
          </p:cNvPr>
          <p:cNvSpPr txBox="1"/>
          <p:nvPr/>
        </p:nvSpPr>
        <p:spPr>
          <a:xfrm>
            <a:off x="285844" y="102719"/>
            <a:ext cx="1169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ИГРЫ ШКОЛЬНИКОВ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«ПРЕЗИДЕНТСКИЕ СПОРТИВНЫЕ ИГРЫ»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2595793" y="3600657"/>
            <a:ext cx="4021031" cy="15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школьного, муниципального и регионального этапов с 10 до 17 лет (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5 -11 классы)</a:t>
            </a:r>
            <a:endParaRPr lang="ru-RU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всероссийского этапа определяется жеребьевкой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команды одной общеобразовательной организации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 команды 12 человек  (6 юношей, 6 девушек)</a:t>
            </a:r>
            <a:endParaRPr lang="ru-RU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27786" y="3380488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99F7-0548-79DF-E09D-7F9CBD5F2AAD}"/>
              </a:ext>
            </a:extLst>
          </p:cNvPr>
          <p:cNvSpPr txBox="1"/>
          <p:nvPr/>
        </p:nvSpPr>
        <p:spPr>
          <a:xfrm>
            <a:off x="7696942" y="3600657"/>
            <a:ext cx="4580807" cy="220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школьного и муниципального этапов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10 до 17 лет (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5 -11 классы)</a:t>
            </a:r>
            <a:endParaRPr lang="ru-RU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регионального и всероссийского этапов определяется положением о соревнованиях: 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– 13 - 14 лет 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этап – 14 - 15 лет (8 класс)</a:t>
            </a:r>
            <a:endParaRPr lang="ru-RU" sz="13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команды одной общеобразовательной организации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3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 команды 12 человек  (6 юношей, 6 девушек)</a:t>
            </a:r>
            <a:endParaRPr lang="ru-RU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285844" y="1765480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CB1B7-C88C-16E8-4C55-6DB18EB65DB1}"/>
              </a:ext>
            </a:extLst>
          </p:cNvPr>
          <p:cNvSpPr txBox="1"/>
          <p:nvPr/>
        </p:nvSpPr>
        <p:spPr>
          <a:xfrm>
            <a:off x="2664286" y="1779402"/>
            <a:ext cx="4104456" cy="15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в общеобразовательных организациях до 1 апреля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муниципальных образованиях </a:t>
            </a:r>
            <a:b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субъектах РФ до 15 июня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ФГБОУ «ВДЦ «</a:t>
            </a:r>
            <a:r>
              <a:rPr lang="ru-RU" sz="13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(Краснодарский край), сентябрь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7696942" y="1779402"/>
            <a:ext cx="4099941" cy="15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проводится в общеобразовательных организациях до 1 апреля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муниципальных образованиях до 15 мая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субъектах РФ до 15 июня</a:t>
            </a:r>
            <a:endParaRPr lang="en-US" sz="1300" b="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US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проводится в ФГБОУ «ВДЦ «Смена» (Краснодарский край), сентябрь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D2FC-E107-B39B-16B0-32ADE91BEC5D}"/>
              </a:ext>
            </a:extLst>
          </p:cNvPr>
          <p:cNvSpPr txBox="1"/>
          <p:nvPr/>
        </p:nvSpPr>
        <p:spPr>
          <a:xfrm>
            <a:off x="7696944" y="5787751"/>
            <a:ext cx="2586564" cy="264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программа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(девушки)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(юноши)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2637503" y="5787751"/>
            <a:ext cx="3372959" cy="2860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программа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3х3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Регби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21530" y="5787751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8F20-AA40-B6A0-22F3-B466EAB4D199}"/>
              </a:ext>
            </a:extLst>
          </p:cNvPr>
          <p:cNvSpPr txBox="1"/>
          <p:nvPr/>
        </p:nvSpPr>
        <p:spPr>
          <a:xfrm>
            <a:off x="3526188" y="961183"/>
            <a:ext cx="17944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2024 г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31F4-06CF-1F7B-BC23-80DF6EDB0951}"/>
              </a:ext>
            </a:extLst>
          </p:cNvPr>
          <p:cNvSpPr txBox="1"/>
          <p:nvPr/>
        </p:nvSpPr>
        <p:spPr>
          <a:xfrm>
            <a:off x="8480048" y="95589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508E3-4EE7-63AD-1D0E-034751FD87FD}"/>
              </a:ext>
            </a:extLst>
          </p:cNvPr>
          <p:cNvSpPr txBox="1"/>
          <p:nvPr/>
        </p:nvSpPr>
        <p:spPr>
          <a:xfrm>
            <a:off x="7696942" y="8434053"/>
            <a:ext cx="4580807" cy="93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дополнительную программу входят 5 видов спорта наиболее развитых и популярных в общеобразовательных организациях по летним олимпийским и неолимпийским видам спорта</a:t>
            </a: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D062A3-20BD-7BDF-BBEA-52088CE26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5"/>
          <a:stretch/>
        </p:blipFill>
        <p:spPr>
          <a:xfrm>
            <a:off x="569516" y="1020853"/>
            <a:ext cx="1025068" cy="7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1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2738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2626660" y="3826323"/>
            <a:ext cx="4494220" cy="15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12-15 лет (7-9 классы)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-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47 человек от 1 субъекта РФ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человек 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 юношей, 8 девушек)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человек </a:t>
            </a: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 юношей, 8 девушек)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дзюдо – 5 человек (3 юноши, 2 девушки)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– 6 человек (3 юноши, 3 девушки)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– 4 человека (2 юноши, 2 девушки)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85842" y="3828745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99F7-0548-79DF-E09D-7F9CBD5F2AAD}"/>
              </a:ext>
            </a:extLst>
          </p:cNvPr>
          <p:cNvSpPr txBox="1"/>
          <p:nvPr/>
        </p:nvSpPr>
        <p:spPr>
          <a:xfrm>
            <a:off x="7663344" y="3826323"/>
            <a:ext cx="4714120" cy="20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12-15 лет (7-9 классы)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-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71 человека от 1 субъекта РФ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– 20 человек 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 юношей, 10 девушек)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 </a:t>
            </a: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 юношей, 10 девушек)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дзюдо – 5 человек (3 юноши, 2 девушки)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– 6 человек (3 юноши, 3 девушки)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– 4 человека (2 юноши, 2 девушки)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– 6 человек (3 юноши,  3 девушки)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– 10 юношей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285842" y="1866254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2626660" y="1866254"/>
            <a:ext cx="4354080" cy="93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проводится до 15 февраля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проводится в срок до 15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проводится в срок до 15 апреля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– июнь, по назначению</a:t>
            </a:r>
            <a:endParaRPr lang="ru-RU" sz="13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D2FC-E107-B39B-16B0-32ADE91BEC5D}"/>
              </a:ext>
            </a:extLst>
          </p:cNvPr>
          <p:cNvSpPr txBox="1"/>
          <p:nvPr/>
        </p:nvSpPr>
        <p:spPr>
          <a:xfrm>
            <a:off x="7663344" y="6342368"/>
            <a:ext cx="2586564" cy="192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2626660" y="6342368"/>
            <a:ext cx="3372959" cy="145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программа: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</a:t>
            </a: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85842" y="6342368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78F20-AA40-B6A0-22F3-B466EAB4D199}"/>
              </a:ext>
            </a:extLst>
          </p:cNvPr>
          <p:cNvSpPr txBox="1"/>
          <p:nvPr/>
        </p:nvSpPr>
        <p:spPr>
          <a:xfrm>
            <a:off x="3483940" y="1041383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2024 г.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31F4-06CF-1F7B-BC23-80DF6EDB0951}"/>
              </a:ext>
            </a:extLst>
          </p:cNvPr>
          <p:cNvSpPr txBox="1"/>
          <p:nvPr/>
        </p:nvSpPr>
        <p:spPr>
          <a:xfrm>
            <a:off x="8401556" y="1043946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593CF-DA7F-1965-8331-1372EB31776B}"/>
              </a:ext>
            </a:extLst>
          </p:cNvPr>
          <p:cNvSpPr txBox="1"/>
          <p:nvPr/>
        </p:nvSpPr>
        <p:spPr>
          <a:xfrm>
            <a:off x="7663344" y="1866254"/>
            <a:ext cx="4354080" cy="93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проводится до 15 февраля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проводится в срок до 15 марта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проводится в срок до 15 апреля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3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– июнь, по назначению</a:t>
            </a:r>
            <a:endParaRPr lang="ru-RU" sz="13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1EA2F-C11F-614A-9213-40D14A78BCDD}"/>
              </a:ext>
            </a:extLst>
          </p:cNvPr>
          <p:cNvSpPr txBox="1"/>
          <p:nvPr/>
        </p:nvSpPr>
        <p:spPr>
          <a:xfrm>
            <a:off x="102833" y="146034"/>
            <a:ext cx="12595934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2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СРЕДИ ОБУЧАЮЩИХСЯ ОРГАНИЗАЦИЙ ДОПОЛНИТЕЛЬНОГО </a:t>
            </a: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 ФИЗКУЛЬТУРНО-СПОРТНОЙ НАПРАВЛЕННОСТИ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9BAAD-C7BA-3FD1-B122-4B8497817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579" l="2814" r="99062">
                        <a14:foregroundMark x1="28488" y1="5263" x2="28370" y2="8684"/>
                        <a14:foregroundMark x1="28605" y1="3421" x2="28605" y2="3421"/>
                        <a14:foregroundMark x1="8792" y1="44211" x2="4689" y2="40526"/>
                        <a14:foregroundMark x1="4689" y1="40526" x2="2814" y2="40000"/>
                        <a14:foregroundMark x1="17233" y1="66316" x2="14302" y2="78947"/>
                        <a14:foregroundMark x1="14302" y1="78947" x2="15592" y2="91316"/>
                        <a14:foregroundMark x1="15592" y1="91316" x2="29426" y2="97105"/>
                        <a14:foregroundMark x1="29426" y1="97105" x2="29777" y2="71053"/>
                        <a14:foregroundMark x1="46424" y1="96579" x2="83705" y2="93158"/>
                        <a14:foregroundMark x1="83705" y1="93158" x2="90621" y2="93421"/>
                        <a14:foregroundMark x1="90621" y1="93421" x2="93904" y2="96053"/>
                        <a14:foregroundMark x1="94959" y1="65263" x2="94842" y2="67105"/>
                        <a14:foregroundMark x1="95780" y1="53421" x2="51231" y2="53421"/>
                        <a14:foregroundMark x1="38804" y1="55526" x2="28136" y2="52368"/>
                        <a14:foregroundMark x1="28136" y1="52368" x2="21102" y2="43421"/>
                        <a14:foregroundMark x1="21102" y1="43421" x2="26495" y2="19474"/>
                        <a14:foregroundMark x1="26495" y1="19474" x2="26612" y2="13421"/>
                        <a14:foregroundMark x1="29660" y1="42632" x2="55686" y2="44211"/>
                        <a14:foregroundMark x1="55686" y1="44211" x2="86049" y2="43947"/>
                        <a14:foregroundMark x1="86049" y1="43947" x2="87808" y2="43947"/>
                        <a14:foregroundMark x1="31419" y1="38158" x2="43962" y2="38158"/>
                        <a14:foregroundMark x1="90035" y1="39737" x2="95193" y2="40000"/>
                        <a14:foregroundMark x1="95193" y1="40000" x2="99062" y2="46316"/>
                        <a14:foregroundMark x1="99062" y1="46316" x2="99062" y2="82632"/>
                        <a14:foregroundMark x1="31184" y1="36053" x2="33646" y2="3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0" y="1069363"/>
            <a:ext cx="1512168" cy="6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3B41661-82E0-7853-B399-4ACFA1F8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993414"/>
            <a:ext cx="12801600" cy="86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A77AAF-C497-AAF9-9E43-7CFB0BA9CCFC}"/>
              </a:ext>
            </a:extLst>
          </p:cNvPr>
          <p:cNvSpPr/>
          <p:nvPr/>
        </p:nvSpPr>
        <p:spPr>
          <a:xfrm>
            <a:off x="0" y="2738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321-4098-410C-C505-F6844F8708BC}"/>
              </a:ext>
            </a:extLst>
          </p:cNvPr>
          <p:cNvSpPr txBox="1"/>
          <p:nvPr/>
        </p:nvSpPr>
        <p:spPr>
          <a:xfrm>
            <a:off x="3010248" y="3265909"/>
            <a:ext cx="6190260" cy="76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всероссийского этапа 13-14 лет (7 класс)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команда одной общеобразовательной организации</a:t>
            </a:r>
          </a:p>
          <a:p>
            <a:pPr marL="171450" marR="0" lvl="0" indent="-171450" algn="l" defTabSz="128016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команды: </a:t>
            </a: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человек (8 юношей и 8 девушек)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59A67-789D-D3C7-15A1-CEE786669954}"/>
              </a:ext>
            </a:extLst>
          </p:cNvPr>
          <p:cNvSpPr txBox="1"/>
          <p:nvPr/>
        </p:nvSpPr>
        <p:spPr>
          <a:xfrm>
            <a:off x="292282" y="3318150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участников, </a:t>
            </a:r>
            <a:b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7FCF-2497-7582-47F1-709072498299}"/>
              </a:ext>
            </a:extLst>
          </p:cNvPr>
          <p:cNvSpPr txBox="1"/>
          <p:nvPr/>
        </p:nvSpPr>
        <p:spPr>
          <a:xfrm>
            <a:off x="305164" y="1825464"/>
            <a:ext cx="343573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сроки </a:t>
            </a:r>
            <a:b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18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C1E6C-419B-064F-67B8-80822CBEA04B}"/>
              </a:ext>
            </a:extLst>
          </p:cNvPr>
          <p:cNvSpPr txBox="1"/>
          <p:nvPr/>
        </p:nvSpPr>
        <p:spPr>
          <a:xfrm>
            <a:off x="3010248" y="1889071"/>
            <a:ext cx="5718356" cy="53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14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проводятся в сроки, утвержденные организаторами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400" b="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этап (всероссийский) – февраль-март, по назначению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BF3F4-F3FA-4BA4-D71D-833D02E589B2}"/>
              </a:ext>
            </a:extLst>
          </p:cNvPr>
          <p:cNvSpPr txBox="1"/>
          <p:nvPr/>
        </p:nvSpPr>
        <p:spPr>
          <a:xfrm>
            <a:off x="3016424" y="4698276"/>
            <a:ext cx="5256584" cy="261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программа: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ыжные гонки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конкурс</a:t>
            </a:r>
            <a:endParaRPr lang="ru-RU" sz="14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Конькобежный спорт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3х3</a:t>
            </a:r>
          </a:p>
          <a:p>
            <a:pPr>
              <a:lnSpc>
                <a:spcPct val="107000"/>
              </a:lnSpc>
            </a:pPr>
            <a:r>
              <a:rPr lang="ru-RU" sz="1400" i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должна принять участие в теоретическом конкурсе и  </a:t>
            </a:r>
            <a:r>
              <a:rPr lang="ru-RU" sz="1400" i="1" kern="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1400" i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в 2-х видах программы для юношей и 2-х видах программы для девушек.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400" i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команд в «лыжных гонках» является обязательным.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6DCBC-388F-513C-78C7-FFF55A9B999B}"/>
              </a:ext>
            </a:extLst>
          </p:cNvPr>
          <p:cNvSpPr txBox="1"/>
          <p:nvPr/>
        </p:nvSpPr>
        <p:spPr>
          <a:xfrm>
            <a:off x="292282" y="4696756"/>
            <a:ext cx="2575777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1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1EA2F-C11F-614A-9213-40D14A78BCDD}"/>
              </a:ext>
            </a:extLst>
          </p:cNvPr>
          <p:cNvSpPr txBox="1"/>
          <p:nvPr/>
        </p:nvSpPr>
        <p:spPr>
          <a:xfrm>
            <a:off x="102833" y="146034"/>
            <a:ext cx="12595934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СОРЕВНОВАНИЯ ШКОЛЬНИКОВ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«ПРЕЗИДЕНТСКИЕ СОСТЯЗАНИЯ» ПО ЗИМНИМ ВИДАМ СПОРТА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176BD65-BBA7-E22B-CB19-4B3BC0DA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4875" l="10000" r="90000">
                        <a14:foregroundMark x1="59239" y1="80125" x2="54022" y2="84500"/>
                        <a14:foregroundMark x1="65761" y1="71625" x2="65761" y2="71625"/>
                        <a14:foregroundMark x1="54783" y1="85250" x2="38587" y2="94875"/>
                        <a14:foregroundMark x1="38587" y1="94875" x2="34565" y2="94500"/>
                        <a14:foregroundMark x1="55000" y1="58625" x2="46522" y2="70875"/>
                        <a14:foregroundMark x1="64457" y1="49750" x2="64457" y2="68875"/>
                        <a14:foregroundMark x1="66522" y1="63250" x2="66304" y2="72750"/>
                        <a14:foregroundMark x1="66304" y1="72750" x2="62065" y2="76750"/>
                        <a14:foregroundMark x1="62065" y1="76750" x2="61522" y2="76625"/>
                        <a14:foregroundMark x1="50000" y1="70000" x2="46522" y2="73500"/>
                        <a14:foregroundMark x1="47283" y1="65250" x2="42500" y2="73125"/>
                        <a14:foregroundMark x1="65000" y1="44125" x2="68587" y2="48125"/>
                        <a14:foregroundMark x1="81413" y1="5750" x2="81848" y2="7250"/>
                        <a14:foregroundMark x1="62826" y1="4875" x2="52391" y2="4875"/>
                        <a14:foregroundMark x1="58478" y1="1250" x2="58478" y2="1250"/>
                        <a14:foregroundMark x1="68478" y1="41375" x2="69348" y2="46750"/>
                        <a14:foregroundMark x1="66848" y1="55500" x2="67717" y2="60500"/>
                        <a14:foregroundMark x1="66196" y1="66750" x2="66957" y2="74375"/>
                        <a14:foregroundMark x1="66957" y1="74375" x2="64022" y2="75875"/>
                        <a14:foregroundMark x1="61196" y1="73625" x2="58913" y2="75625"/>
                        <a14:foregroundMark x1="59891" y1="72500" x2="57717" y2="75500"/>
                        <a14:foregroundMark x1="58370" y1="72625" x2="56630" y2="76000"/>
                        <a14:foregroundMark x1="43370" y1="70250" x2="41522" y2="72875"/>
                        <a14:foregroundMark x1="43696" y1="68875" x2="40652" y2="74875"/>
                        <a14:foregroundMark x1="40652" y1="74875" x2="40978" y2="75125"/>
                        <a14:foregroundMark x1="48370" y1="63625" x2="47935" y2="64625"/>
                        <a14:foregroundMark x1="56739" y1="57625" x2="60652" y2="57625"/>
                        <a14:foregroundMark x1="47391" y1="64250" x2="45543" y2="67375"/>
                        <a14:foregroundMark x1="46739" y1="64500" x2="44783" y2="68250"/>
                        <a14:foregroundMark x1="67717" y1="68250" x2="68587" y2="72000"/>
                        <a14:foregroundMark x1="73804" y1="68125" x2="82609" y2="60125"/>
                        <a14:foregroundMark x1="66848" y1="54250" x2="68043" y2="62125"/>
                        <a14:foregroundMark x1="68043" y1="62125" x2="68043" y2="62875"/>
                        <a14:foregroundMark x1="63696" y1="45250" x2="69239" y2="50000"/>
                        <a14:foregroundMark x1="69239" y1="50000" x2="70326" y2="50125"/>
                        <a14:foregroundMark x1="70435" y1="42750" x2="71087" y2="51500"/>
                        <a14:foregroundMark x1="59565" y1="40875" x2="62283" y2="37500"/>
                        <a14:foregroundMark x1="54022" y1="40500" x2="57609" y2="39500"/>
                        <a14:foregroundMark x1="45870" y1="40500" x2="50109" y2="41875"/>
                        <a14:foregroundMark x1="48152" y1="38250" x2="46413" y2="44250"/>
                        <a14:foregroundMark x1="46413" y1="44250" x2="47065" y2="43750"/>
                        <a14:foregroundMark x1="50870" y1="40125" x2="43913" y2="40375"/>
                        <a14:foregroundMark x1="43913" y1="40375" x2="43804" y2="42875"/>
                        <a14:foregroundMark x1="65761" y1="31750" x2="68913" y2="26625"/>
                        <a14:foregroundMark x1="70217" y1="29875" x2="83261" y2="15625"/>
                        <a14:foregroundMark x1="83261" y1="15625" x2="85978" y2="10750"/>
                        <a14:foregroundMark x1="80978" y1="9875" x2="80109" y2="13250"/>
                        <a14:foregroundMark x1="78696" y1="14250" x2="72174" y2="25875"/>
                        <a14:foregroundMark x1="59457" y1="20625" x2="57717" y2="27250"/>
                        <a14:foregroundMark x1="25217" y1="70750" x2="27065" y2="70250"/>
                        <a14:foregroundMark x1="27717" y1="71500" x2="24457" y2="70750"/>
                        <a14:foregroundMark x1="33370" y1="66500" x2="35761" y2="65250"/>
                        <a14:foregroundMark x1="36957" y1="65625" x2="31630" y2="65625"/>
                        <a14:foregroundMark x1="21630" y1="70250" x2="26196" y2="69375"/>
                        <a14:foregroundMark x1="38043" y1="77875" x2="33696" y2="80250"/>
                        <a14:foregroundMark x1="30217" y1="81875" x2="26413" y2="8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069363"/>
            <a:ext cx="922495" cy="8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4E6F81C8-2B0E-7F57-F944-A18D592763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3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00BEDD-CE8E-43D3-8913-B89D0E8FF5B7}"/>
              </a:ext>
            </a:extLst>
          </p:cNvPr>
          <p:cNvSpPr/>
          <p:nvPr/>
        </p:nvSpPr>
        <p:spPr>
          <a:xfrm>
            <a:off x="0" y="27380"/>
            <a:ext cx="12801600" cy="9233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C59BC8-019D-4EC5-92BB-266984E3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13" y="1334678"/>
            <a:ext cx="1340836" cy="11880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76197E-D982-4A6D-BB22-D354824AB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727" y="1476022"/>
            <a:ext cx="2581976" cy="258197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146" name="Picture 2" descr="https://sun9-5.userapi.com/impg/IjIP9NDo6OHaGhvta1-ObHgGQOxRoaxWdlQd3Q/adJmWMgkwzk.jpg?size=810x1080&amp;quality=95&amp;sign=77080a1ad946dc6310710698512c82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48" y="5726207"/>
            <a:ext cx="2868985" cy="382531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78471A-854E-44E0-96FC-EFC052688DBA}"/>
              </a:ext>
            </a:extLst>
          </p:cNvPr>
          <p:cNvSpPr/>
          <p:nvPr/>
        </p:nvSpPr>
        <p:spPr>
          <a:xfrm>
            <a:off x="3523513" y="8008241"/>
            <a:ext cx="7384420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 algn="ctr">
              <a:spcBef>
                <a:spcPts val="105"/>
              </a:spcBef>
            </a:pPr>
            <a:r>
              <a:rPr lang="ru-RU" sz="2646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17-22 июня 2024 года</a:t>
            </a:r>
          </a:p>
          <a:p>
            <a:pPr marL="13335" algn="ctr">
              <a:spcBef>
                <a:spcPts val="105"/>
              </a:spcBef>
            </a:pPr>
            <a:r>
              <a:rPr lang="ru-RU" sz="2646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marL="13335" algn="ctr">
              <a:spcBef>
                <a:spcPts val="105"/>
              </a:spcBef>
            </a:pPr>
            <a:r>
              <a:rPr lang="ru-RU" sz="2646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Выборгский район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A2CD8-115F-460E-9306-1DA4C35D5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57" y="1336815"/>
            <a:ext cx="2530014" cy="337335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58E9BB-072A-4EA3-AF93-4094AC8E1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79" y="5853064"/>
            <a:ext cx="4516047" cy="33870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66EEB-6325-4D3D-AE2F-24329874E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49" y="2618919"/>
            <a:ext cx="8601483" cy="54162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ABFCB1-98B0-4D0D-B48E-901863EA8F6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4" y="1433107"/>
            <a:ext cx="1048451" cy="108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sun9-68.userapi.com/impf/c824201/v824201642/88104/9sUmA_OhDAw.jpg?size=250x250&amp;quality=96&amp;proxy=1&amp;sign=28d828a1d03f2d0daf038d58ac330a29&amp;type=album">
            <a:extLst>
              <a:ext uri="{FF2B5EF4-FFF2-40B4-BE49-F238E27FC236}">
                <a16:creationId xmlns:a16="http://schemas.microsoft.com/office/drawing/2014/main" id="{924E7538-0EA0-45D3-8698-62FE9FAF01E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30" y="1476022"/>
            <a:ext cx="1026065" cy="104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AppData\Local\Temp\Логотип_Прямоуголный большой.png">
            <a:extLst>
              <a:ext uri="{FF2B5EF4-FFF2-40B4-BE49-F238E27FC236}">
                <a16:creationId xmlns:a16="http://schemas.microsoft.com/office/drawing/2014/main" id="{62C80465-E8BB-4F81-822E-7C8F9563C2B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15" y="1411459"/>
            <a:ext cx="1394345" cy="11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46E239-7E21-4C46-BDA4-3A870C612D66}"/>
              </a:ext>
            </a:extLst>
          </p:cNvPr>
          <p:cNvSpPr txBox="1"/>
          <p:nvPr/>
        </p:nvSpPr>
        <p:spPr>
          <a:xfrm>
            <a:off x="102833" y="156210"/>
            <a:ext cx="5935235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ФЕСТИВАЛЬ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«ТОЧНОЕ ОРИЕНТИРОВАНИЕ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846</TotalTime>
  <Words>1532</Words>
  <Application>Microsoft Office PowerPoint</Application>
  <PresentationFormat>A3 (297x420 мм)</PresentationFormat>
  <Paragraphs>285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Великолепная 5</dc:title>
  <dc:creator>Наталья Бакашкина</dc:creator>
  <cp:lastModifiedBy>User</cp:lastModifiedBy>
  <cp:revision>36</cp:revision>
  <cp:lastPrinted>2023-11-20T13:22:15Z</cp:lastPrinted>
  <dcterms:created xsi:type="dcterms:W3CDTF">2023-11-13T13:41:59Z</dcterms:created>
  <dcterms:modified xsi:type="dcterms:W3CDTF">2023-12-20T12:03:57Z</dcterms:modified>
</cp:coreProperties>
</file>