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87" r:id="rId4"/>
    <p:sldId id="310" r:id="rId5"/>
    <p:sldId id="306" r:id="rId6"/>
    <p:sldId id="307" r:id="rId7"/>
    <p:sldId id="309" r:id="rId8"/>
    <p:sldId id="315" r:id="rId9"/>
    <p:sldId id="314" r:id="rId10"/>
    <p:sldId id="308" r:id="rId11"/>
    <p:sldId id="304" r:id="rId12"/>
    <p:sldId id="312" r:id="rId13"/>
    <p:sldId id="313" r:id="rId14"/>
    <p:sldId id="316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79F"/>
    <a:srgbClr val="FFFFFF"/>
    <a:srgbClr val="0563C1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7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66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72A80-4DB6-43C6-B585-DC2637E6951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A523F-0808-4B13-B657-CDB598962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15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91" b="37909"/>
          <a:stretch/>
        </p:blipFill>
        <p:spPr>
          <a:xfrm>
            <a:off x="6374129" y="2599796"/>
            <a:ext cx="5817871" cy="4258204"/>
          </a:xfrm>
          <a:prstGeom prst="rect">
            <a:avLst/>
          </a:prstGeom>
        </p:spPr>
      </p:pic>
      <p:sp>
        <p:nvSpPr>
          <p:cNvPr id="29" name="Текст 28"/>
          <p:cNvSpPr>
            <a:spLocks noGrp="1"/>
          </p:cNvSpPr>
          <p:nvPr>
            <p:ph type="body" sz="quarter" idx="10" hasCustomPrompt="1"/>
          </p:nvPr>
        </p:nvSpPr>
        <p:spPr>
          <a:xfrm>
            <a:off x="2384808" y="2968476"/>
            <a:ext cx="7422384" cy="914400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/>
              <a:t>Заголовок презентации</a:t>
            </a:r>
          </a:p>
        </p:txBody>
      </p:sp>
      <p:sp>
        <p:nvSpPr>
          <p:cNvPr id="32" name="Текст 31"/>
          <p:cNvSpPr>
            <a:spLocks noGrp="1"/>
          </p:cNvSpPr>
          <p:nvPr>
            <p:ph type="body" sz="quarter" idx="11" hasCustomPrompt="1"/>
          </p:nvPr>
        </p:nvSpPr>
        <p:spPr>
          <a:xfrm>
            <a:off x="4315619" y="4388803"/>
            <a:ext cx="3560763" cy="366077"/>
          </a:xfrm>
        </p:spPr>
        <p:txBody>
          <a:bodyPr anchor="ctr">
            <a:normAutofit/>
          </a:bodyPr>
          <a:lstStyle>
            <a:lvl1pPr marL="0" indent="0">
              <a:buNone/>
              <a:defRPr/>
            </a:lvl1pPr>
            <a:lvl2pPr marL="0" indent="0" algn="ctr">
              <a:spcBef>
                <a:spcPts val="0"/>
              </a:spcBef>
              <a:buNone/>
              <a:defRPr sz="2000" baseline="0">
                <a:solidFill>
                  <a:schemeClr val="accent1">
                    <a:lumMod val="50000"/>
                  </a:schemeClr>
                </a:solidFill>
              </a:defRPr>
            </a:lvl2pPr>
            <a:lvl3pPr marL="914400" indent="0">
              <a:buNone/>
              <a:defRPr/>
            </a:lvl3pPr>
          </a:lstStyle>
          <a:p>
            <a:pPr lvl="1"/>
            <a:r>
              <a:rPr lang="ru-RU" dirty="0"/>
              <a:t>Докладчик:</a:t>
            </a:r>
          </a:p>
        </p:txBody>
      </p:sp>
      <p:sp>
        <p:nvSpPr>
          <p:cNvPr id="34" name="Текст 33"/>
          <p:cNvSpPr>
            <a:spLocks noGrp="1"/>
          </p:cNvSpPr>
          <p:nvPr>
            <p:ph type="body" sz="quarter" idx="12" hasCustomPrompt="1"/>
          </p:nvPr>
        </p:nvSpPr>
        <p:spPr>
          <a:xfrm>
            <a:off x="3336925" y="4940174"/>
            <a:ext cx="5518150" cy="822971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ru-RU" dirty="0"/>
              <a:t>ФИО</a:t>
            </a:r>
          </a:p>
        </p:txBody>
      </p:sp>
      <p:sp>
        <p:nvSpPr>
          <p:cNvPr id="36" name="Текст 35"/>
          <p:cNvSpPr>
            <a:spLocks noGrp="1"/>
          </p:cNvSpPr>
          <p:nvPr>
            <p:ph type="body" sz="quarter" idx="13" hasCustomPrompt="1"/>
          </p:nvPr>
        </p:nvSpPr>
        <p:spPr>
          <a:xfrm>
            <a:off x="5197232" y="6126248"/>
            <a:ext cx="1751498" cy="355428"/>
          </a:xfrm>
          <a:solidFill>
            <a:srgbClr val="29679F"/>
          </a:solidFill>
        </p:spPr>
        <p:txBody>
          <a:bodyPr anchor="ctr"/>
          <a:lstStyle>
            <a:lvl3pPr marL="0" indent="0" algn="ctr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/>
            </a:lvl4pPr>
          </a:lstStyle>
          <a:p>
            <a:pPr lvl="2"/>
            <a:r>
              <a:rPr lang="ru-RU" dirty="0"/>
              <a:t>00.00.2020</a:t>
            </a:r>
          </a:p>
        </p:txBody>
      </p:sp>
    </p:spTree>
    <p:extLst>
      <p:ext uri="{BB962C8B-B14F-4D97-AF65-F5344CB8AC3E}">
        <p14:creationId xmlns:p14="http://schemas.microsoft.com/office/powerpoint/2010/main" val="164477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98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62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754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91" b="37909"/>
          <a:stretch/>
        </p:blipFill>
        <p:spPr>
          <a:xfrm>
            <a:off x="6374129" y="2599796"/>
            <a:ext cx="5817871" cy="4258204"/>
          </a:xfrm>
          <a:prstGeom prst="rect">
            <a:avLst/>
          </a:prstGeom>
        </p:spPr>
      </p:pic>
      <p:sp>
        <p:nvSpPr>
          <p:cNvPr id="29" name="Текст 28"/>
          <p:cNvSpPr>
            <a:spLocks noGrp="1"/>
          </p:cNvSpPr>
          <p:nvPr>
            <p:ph type="body" sz="quarter" idx="10" hasCustomPrompt="1"/>
          </p:nvPr>
        </p:nvSpPr>
        <p:spPr>
          <a:xfrm>
            <a:off x="2384808" y="2968476"/>
            <a:ext cx="7422384" cy="914400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/>
              <a:t>Заголовок презентации</a:t>
            </a:r>
          </a:p>
        </p:txBody>
      </p:sp>
      <p:sp>
        <p:nvSpPr>
          <p:cNvPr id="32" name="Текст 31"/>
          <p:cNvSpPr>
            <a:spLocks noGrp="1"/>
          </p:cNvSpPr>
          <p:nvPr>
            <p:ph type="body" sz="quarter" idx="11" hasCustomPrompt="1"/>
          </p:nvPr>
        </p:nvSpPr>
        <p:spPr>
          <a:xfrm>
            <a:off x="4315619" y="4388803"/>
            <a:ext cx="3560763" cy="366077"/>
          </a:xfrm>
        </p:spPr>
        <p:txBody>
          <a:bodyPr anchor="ctr">
            <a:normAutofit/>
          </a:bodyPr>
          <a:lstStyle>
            <a:lvl1pPr marL="0" indent="0">
              <a:buNone/>
              <a:defRPr/>
            </a:lvl1pPr>
            <a:lvl2pPr marL="0" indent="0" algn="ctr">
              <a:spcBef>
                <a:spcPts val="0"/>
              </a:spcBef>
              <a:buNone/>
              <a:defRPr sz="2000" baseline="0">
                <a:solidFill>
                  <a:schemeClr val="accent1">
                    <a:lumMod val="50000"/>
                  </a:schemeClr>
                </a:solidFill>
              </a:defRPr>
            </a:lvl2pPr>
            <a:lvl3pPr marL="914400" indent="0">
              <a:buNone/>
              <a:defRPr/>
            </a:lvl3pPr>
          </a:lstStyle>
          <a:p>
            <a:pPr lvl="1"/>
            <a:r>
              <a:rPr lang="ru-RU" dirty="0"/>
              <a:t>Докладчик:</a:t>
            </a:r>
          </a:p>
        </p:txBody>
      </p:sp>
      <p:sp>
        <p:nvSpPr>
          <p:cNvPr id="34" name="Текст 33"/>
          <p:cNvSpPr>
            <a:spLocks noGrp="1"/>
          </p:cNvSpPr>
          <p:nvPr>
            <p:ph type="body" sz="quarter" idx="12" hasCustomPrompt="1"/>
          </p:nvPr>
        </p:nvSpPr>
        <p:spPr>
          <a:xfrm>
            <a:off x="3336925" y="4940174"/>
            <a:ext cx="5518150" cy="822971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ru-RU" dirty="0"/>
              <a:t>ФИО</a:t>
            </a:r>
          </a:p>
        </p:txBody>
      </p:sp>
      <p:sp>
        <p:nvSpPr>
          <p:cNvPr id="36" name="Текст 35"/>
          <p:cNvSpPr>
            <a:spLocks noGrp="1"/>
          </p:cNvSpPr>
          <p:nvPr>
            <p:ph type="body" sz="quarter" idx="13" hasCustomPrompt="1"/>
          </p:nvPr>
        </p:nvSpPr>
        <p:spPr>
          <a:xfrm>
            <a:off x="5197232" y="6126248"/>
            <a:ext cx="1751498" cy="355428"/>
          </a:xfrm>
          <a:solidFill>
            <a:srgbClr val="29679F"/>
          </a:solidFill>
        </p:spPr>
        <p:txBody>
          <a:bodyPr anchor="ctr"/>
          <a:lstStyle>
            <a:lvl3pPr marL="0" indent="0" algn="ctr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/>
            </a:lvl4pPr>
          </a:lstStyle>
          <a:p>
            <a:pPr lvl="2"/>
            <a:r>
              <a:rPr lang="ru-RU" dirty="0"/>
              <a:t>00.00.2020</a:t>
            </a:r>
          </a:p>
        </p:txBody>
      </p:sp>
    </p:spTree>
    <p:extLst>
      <p:ext uri="{BB962C8B-B14F-4D97-AF65-F5344CB8AC3E}">
        <p14:creationId xmlns:p14="http://schemas.microsoft.com/office/powerpoint/2010/main" val="382158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 userDrawn="1"/>
        </p:nvSpPr>
        <p:spPr>
          <a:xfrm>
            <a:off x="0" y="6665768"/>
            <a:ext cx="12192000" cy="192232"/>
          </a:xfrm>
          <a:prstGeom prst="rect">
            <a:avLst/>
          </a:prstGeom>
          <a:solidFill>
            <a:srgbClr val="2E75B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0" y="0"/>
            <a:ext cx="12192000" cy="566810"/>
          </a:xfrm>
          <a:prstGeom prst="rect">
            <a:avLst/>
          </a:prstGeom>
          <a:solidFill>
            <a:srgbClr val="2E75B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01050"/>
            <a:ext cx="12192000" cy="606876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 anchor="ctr">
            <a:normAutofit/>
          </a:bodyPr>
          <a:lstStyle>
            <a:lvl1pPr algn="l">
              <a:defRPr sz="2000" b="1" baseline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7531" y="601050"/>
            <a:ext cx="8696938" cy="5679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91" b="37909"/>
          <a:stretch/>
        </p:blipFill>
        <p:spPr>
          <a:xfrm>
            <a:off x="6374129" y="2599796"/>
            <a:ext cx="5817871" cy="42582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118" y="23377"/>
            <a:ext cx="2331389" cy="5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817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98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7281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4481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466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93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 userDrawn="1"/>
        </p:nvSpPr>
        <p:spPr>
          <a:xfrm>
            <a:off x="0" y="6665768"/>
            <a:ext cx="12192000" cy="192232"/>
          </a:xfrm>
          <a:prstGeom prst="rect">
            <a:avLst/>
          </a:prstGeom>
          <a:solidFill>
            <a:srgbClr val="2E75B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0" y="0"/>
            <a:ext cx="12192000" cy="566810"/>
          </a:xfrm>
          <a:prstGeom prst="rect">
            <a:avLst/>
          </a:prstGeom>
          <a:solidFill>
            <a:srgbClr val="2E75B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01050"/>
            <a:ext cx="12192000" cy="606876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 anchor="ctr">
            <a:normAutofit/>
          </a:bodyPr>
          <a:lstStyle>
            <a:lvl1pPr algn="l">
              <a:defRPr sz="2000" b="1" baseline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7531" y="601050"/>
            <a:ext cx="8696938" cy="5679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91" b="37909"/>
          <a:stretch/>
        </p:blipFill>
        <p:spPr>
          <a:xfrm>
            <a:off x="6374129" y="2599796"/>
            <a:ext cx="5817871" cy="42582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118" y="23377"/>
            <a:ext cx="2331389" cy="5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34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812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918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52170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39566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24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44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7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79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13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00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85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58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9B77A-1375-4BBB-A383-2AAAE210817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97A97-8C07-4AF3-AF7B-8CE6A7920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1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9B77A-1375-4BBB-A383-2AAAE210817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04.09.2024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97A97-8C07-4AF3-AF7B-8CE6A7920C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40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d/0itheY1gtUZgcw" TargetMode="External"/><Relationship Id="rId2" Type="http://schemas.openxmlformats.org/officeDocument/2006/relationships/hyperlink" Target="https://fsr.balticbereg.ru/deyatelnost-podrazdeleniya/390-xv-regionalnykh-sostyazanij-shsk-sankt-peterburg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sk.yandex.ru/i/Y2OJnY8hNWM_dQ" TargetMode="External"/><Relationship Id="rId5" Type="http://schemas.openxmlformats.org/officeDocument/2006/relationships/hyperlink" Target="https://disk.yandex.ru/i/tkCsKb8vjzSJBw" TargetMode="External"/><Relationship Id="rId4" Type="http://schemas.openxmlformats.org/officeDocument/2006/relationships/hyperlink" Target="https://disk.yandex.ru/d/rFn3PJUIdQF-Hw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orgeo.ru/event/info/3742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png"/><Relationship Id="rId5" Type="http://schemas.microsoft.com/office/2007/relationships/hdphoto" Target="../media/hdphoto1.wdp"/><Relationship Id="rId10" Type="http://schemas.openxmlformats.org/officeDocument/2006/relationships/hyperlink" Target="https://t.me/+G0HBhVPbO2xiZDhi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nk.paykeeper.ru/996x7t3" TargetMode="External"/><Relationship Id="rId2" Type="http://schemas.openxmlformats.org/officeDocument/2006/relationships/hyperlink" Target="https://disk.yandex.ru/i/OEhhw63Whncm-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ket@balticbereg.r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693" y="222739"/>
            <a:ext cx="2800564" cy="1890980"/>
          </a:xfrm>
          <a:prstGeom prst="rect">
            <a:avLst/>
          </a:prstGeom>
        </p:spPr>
      </p:pic>
      <p:sp>
        <p:nvSpPr>
          <p:cNvPr id="11" name="Текст 9"/>
          <p:cNvSpPr>
            <a:spLocks noGrp="1"/>
          </p:cNvSpPr>
          <p:nvPr>
            <p:ph type="body" sz="quarter" idx="10"/>
          </p:nvPr>
        </p:nvSpPr>
        <p:spPr>
          <a:xfrm>
            <a:off x="289018" y="2346522"/>
            <a:ext cx="11613964" cy="2164956"/>
          </a:xfrm>
        </p:spPr>
        <p:txBody>
          <a:bodyPr>
            <a:noAutofit/>
          </a:bodyPr>
          <a:lstStyle/>
          <a:p>
            <a:r>
              <a:rPr lang="ru-RU" sz="11500" dirty="0"/>
              <a:t>XV</a:t>
            </a:r>
          </a:p>
          <a:p>
            <a:r>
              <a:rPr lang="ru-RU" sz="3600" dirty="0"/>
              <a:t>региональные состязания школьных спортивных клубов Санкт-Петербурга</a:t>
            </a:r>
          </a:p>
        </p:txBody>
      </p:sp>
      <p:sp>
        <p:nvSpPr>
          <p:cNvPr id="12" name="Текст 31"/>
          <p:cNvSpPr>
            <a:spLocks noGrp="1"/>
          </p:cNvSpPr>
          <p:nvPr>
            <p:ph type="body" sz="quarter" idx="11"/>
          </p:nvPr>
        </p:nvSpPr>
        <p:spPr>
          <a:xfrm>
            <a:off x="4419600" y="5380314"/>
            <a:ext cx="7484076" cy="1082981"/>
          </a:xfrm>
        </p:spPr>
        <p:txBody>
          <a:bodyPr anchor="ctr">
            <a:normAutofit fontScale="85000" lnSpcReduction="20000"/>
          </a:bodyPr>
          <a:lstStyle>
            <a:lvl1pPr marL="0" indent="0">
              <a:buNone/>
              <a:defRPr/>
            </a:lvl1pPr>
            <a:lvl2pPr marL="0" indent="0" algn="ctr">
              <a:spcBef>
                <a:spcPts val="0"/>
              </a:spcBef>
              <a:buNone/>
              <a:defRPr sz="2000" baseline="0">
                <a:solidFill>
                  <a:schemeClr val="accent1">
                    <a:lumMod val="50000"/>
                  </a:schemeClr>
                </a:solidFill>
              </a:defRPr>
            </a:lvl2pPr>
            <a:lvl3pPr marL="914400" indent="0">
              <a:buNone/>
              <a:defRPr/>
            </a:lvl3pPr>
          </a:lstStyle>
          <a:p>
            <a:pPr marL="144000" lvl="1" algn="r">
              <a:lnSpc>
                <a:spcPct val="120000"/>
              </a:lnSpc>
            </a:pPr>
            <a:r>
              <a:rPr lang="ru-RU" i="1" dirty="0"/>
              <a:t>Региональный ресурсный центр развития дополнительного образования физкультурно-спортивной направленности</a:t>
            </a:r>
            <a:br>
              <a:rPr lang="ru-RU" i="1" dirty="0"/>
            </a:br>
            <a:r>
              <a:rPr lang="ru-RU" i="1" dirty="0"/>
              <a:t>ГКЦ ФСР ГБНОУ «Балтийский берег»</a:t>
            </a:r>
          </a:p>
          <a:p>
            <a:pPr lvl="1" algn="r"/>
            <a:r>
              <a:rPr lang="ru-RU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5872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СОСТАВ КОМАНДЫ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17445" y="4098597"/>
            <a:ext cx="4881870" cy="14629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A13421-8568-472D-8E67-6F07A8E8AAD5}"/>
              </a:ext>
            </a:extLst>
          </p:cNvPr>
          <p:cNvSpPr/>
          <p:nvPr/>
        </p:nvSpPr>
        <p:spPr>
          <a:xfrm>
            <a:off x="186925" y="711702"/>
            <a:ext cx="11818149" cy="614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Состав команды 10 человек 2013-2012 годов рождения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 (5 юношей и 5 девушек) из числа обучающихся, отнесённых к основной медицинской группе для занятий физической культурой и спортом.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Участники команды: члены одного ШСК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– обучающиеся по физкультурно-спортивной направленности дополнительного образования, внеурочной деятельности.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24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+mj-lt"/>
              </a:rPr>
              <a:t>В случае выступления обучающегося </a:t>
            </a:r>
            <a:r>
              <a:rPr lang="ru-RU" sz="2400" b="1" dirty="0">
                <a:solidFill>
                  <a:srgbClr val="002060"/>
                </a:solidFill>
                <a:latin typeface="+mj-lt"/>
              </a:rPr>
              <a:t>за ШСК другого ГБОУ </a:t>
            </a:r>
            <a:r>
              <a:rPr lang="ru-RU" sz="2400" dirty="0">
                <a:solidFill>
                  <a:srgbClr val="002060"/>
                </a:solidFill>
                <a:latin typeface="+mj-lt"/>
              </a:rPr>
              <a:t>руководитель команды представляет в Комиссию приказ о зачислении данного обучающегося в ОДОД (ШСК) ГБОУ.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24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Для представления интересов обучающихся, сопровождения обучающихся и обеспечения их безопасности, команду сопровождают 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один руководитель и один учитель физической культуры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, назначенные приказом ГБОУ и указанные в официальной заявке.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600" dirty="0">
              <a:solidFill>
                <a:srgbClr val="002060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571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ДОКУМЕНТЫ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17445" y="4098597"/>
            <a:ext cx="4881870" cy="14629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A13421-8568-472D-8E67-6F07A8E8AAD5}"/>
              </a:ext>
            </a:extLst>
          </p:cNvPr>
          <p:cNvSpPr/>
          <p:nvPr/>
        </p:nvSpPr>
        <p:spPr>
          <a:xfrm>
            <a:off x="342900" y="1281345"/>
            <a:ext cx="11818149" cy="2202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ВСЕ МАТЕРИАЛЫ БУДУТ РАЗМЕЩАТЬСЯ НА СТРАНИЧКЕ: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en-US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2"/>
              </a:rPr>
              <a:t>https://fsr.balticbereg.ru/deyatelnost-podrazdeleniya/390-xv-regionalnykh-sostyazanij-shsk-sankt-peterburga</a:t>
            </a:r>
            <a:endParaRPr lang="ru-RU" sz="24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2400" dirty="0">
              <a:solidFill>
                <a:srgbClr val="002060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826D5E6-4113-45B7-81A3-AB1A1C8BF965}"/>
              </a:ext>
            </a:extLst>
          </p:cNvPr>
          <p:cNvSpPr/>
          <p:nvPr/>
        </p:nvSpPr>
        <p:spPr>
          <a:xfrm>
            <a:off x="2384270" y="3441317"/>
            <a:ext cx="9776779" cy="3869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Положение: 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3"/>
              </a:rPr>
              <a:t>https://disk.yandex.ru/d/0itheY1gtUZgcw</a:t>
            </a:r>
            <a:endParaRPr lang="ru-RU" sz="28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Приложения к Положению (заявка, согласия, ТБ):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                                  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4"/>
              </a:rPr>
              <a:t>https://disk.yandex.ru/d/rFn3PJUIdQF-Hw</a:t>
            </a:r>
            <a:endParaRPr lang="ru-RU" sz="28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План проведения: 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5"/>
              </a:rPr>
              <a:t>https://disk.yandex.ru/i/tkCsKb8vjzSJBw</a:t>
            </a:r>
            <a:endParaRPr lang="ru-RU" sz="28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Регламенты: 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6"/>
              </a:rPr>
              <a:t>https://disk.yandex.ru/i/Y2OJnY8hNWM_dQ</a:t>
            </a:r>
            <a:endParaRPr lang="ru-RU" sz="28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28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dirty="0">
              <a:solidFill>
                <a:srgbClr val="002060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97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РЕГИСТРАЦИЯ УЧАСТНИКОВ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17445" y="4098597"/>
            <a:ext cx="4881870" cy="14629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A13421-8568-472D-8E67-6F07A8E8AAD5}"/>
              </a:ext>
            </a:extLst>
          </p:cNvPr>
          <p:cNvSpPr/>
          <p:nvPr/>
        </p:nvSpPr>
        <p:spPr>
          <a:xfrm>
            <a:off x="2441359" y="917113"/>
            <a:ext cx="7670307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en-US" sz="4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2"/>
              </a:rPr>
              <a:t>https://orgeo.ru/event/info/37428</a:t>
            </a:r>
            <a:endParaRPr lang="ru-RU" sz="40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F61AA7-5BA6-42BB-B564-91AD407AF242}"/>
              </a:ext>
            </a:extLst>
          </p:cNvPr>
          <p:cNvSpPr/>
          <p:nvPr/>
        </p:nvSpPr>
        <p:spPr>
          <a:xfrm>
            <a:off x="1192021" y="1966222"/>
            <a:ext cx="9807957" cy="2686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Необходимые данные: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24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30555" algn="l"/>
              </a:tabLs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Дети: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ФИО, серия и номер свидетельства о рождении, дата рождения, класс, СНИЛС, телефон, адрес электронной почты, телефон и адрес электронной почты родителя (законного представителя)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30555" algn="l"/>
              </a:tabLs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Педагог: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ФИО, телефон и адрес электронной почты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1F7DD03-997E-458E-AFE1-B980C94A44E2}"/>
              </a:ext>
            </a:extLst>
          </p:cNvPr>
          <p:cNvSpPr/>
          <p:nvPr/>
        </p:nvSpPr>
        <p:spPr>
          <a:xfrm>
            <a:off x="1315373" y="5264966"/>
            <a:ext cx="9561251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Необходимы для передачи сведений в систему </a:t>
            </a:r>
            <a:r>
              <a:rPr lang="ru-RU" sz="2400" dirty="0" err="1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таланты.рф</a:t>
            </a:r>
            <a:endParaRPr lang="ru-RU" sz="2400" dirty="0">
              <a:solidFill>
                <a:srgbClr val="0070C0"/>
              </a:solidFill>
              <a:latin typeface="+mj-lt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При наличии согласий (Приложение 3 и Приложение 4 к Положению)</a:t>
            </a:r>
            <a:endParaRPr lang="ru-RU" sz="2000" dirty="0">
              <a:solidFill>
                <a:srgbClr val="0070C0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001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РЕГИСТРАЦИЯ УЧАСТНИКОВ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17445" y="4098597"/>
            <a:ext cx="4881870" cy="14629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A13421-8568-472D-8E67-6F07A8E8AAD5}"/>
              </a:ext>
            </a:extLst>
          </p:cNvPr>
          <p:cNvSpPr/>
          <p:nvPr/>
        </p:nvSpPr>
        <p:spPr>
          <a:xfrm>
            <a:off x="150921" y="521060"/>
            <a:ext cx="10919534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На комиссию по допуску участников представляются следующие документы: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F61AA7-5BA6-42BB-B564-91AD407AF242}"/>
              </a:ext>
            </a:extLst>
          </p:cNvPr>
          <p:cNvSpPr/>
          <p:nvPr/>
        </p:nvSpPr>
        <p:spPr>
          <a:xfrm>
            <a:off x="283178" y="996554"/>
            <a:ext cx="11757901" cy="5734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заявка команды на участие в XV региональных состязаниях ШСК (Приложение 1);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копия приказа ГБОУ о направлении команды ШСК для участия в Мероприятии со списком участников, заверенная руководителем ГБОУ;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справка о проведении инструктажа по технике безопасности во время участия в Мероприятии (Приложение 2);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согласия от родителей или законных представителей на обработку персональных данных на каждого участника команды (Приложение 3);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справки обучающихся с фотографиями 3х4 (фотографии могут быть сделаны как на матовой, так и на глянцевой фотобумаге), выполненные на бланке ГБОУ, заверенные подписью директора и печатью, которая ставится на угол фотографии обучающегося;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свидетельство о рождении (или заверенная копия) участника команды;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справки об отсутствии контакта с инфекционными больными на каждого участника и руководителей команды;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оригинал договора о страховании жизни и здоровья от несчастных случаев на каждого участника команды или на команду в целом с указанием ФИО всех участников;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согласие руководителей на использование и обработку их персональных данных (Приложение 4).</a:t>
            </a:r>
          </a:p>
        </p:txBody>
      </p:sp>
    </p:spTree>
    <p:extLst>
      <p:ext uri="{BB962C8B-B14F-4D97-AF65-F5344CB8AC3E}">
        <p14:creationId xmlns:p14="http://schemas.microsoft.com/office/powerpoint/2010/main" val="765898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354" y="0"/>
            <a:ext cx="9316726" cy="566811"/>
          </a:xfrm>
        </p:spPr>
        <p:txBody>
          <a:bodyPr/>
          <a:lstStyle/>
          <a:p>
            <a:r>
              <a:rPr lang="ru-RU" dirty="0"/>
              <a:t>Контактная информация ГКЦ ФСР ГБНОУ «Балтийский Берег»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03702" y="1241469"/>
            <a:ext cx="5306004" cy="680400"/>
          </a:xfrm>
        </p:spPr>
        <p:txBody>
          <a:bodyPr>
            <a:normAutofit fontScale="62500" lnSpcReduction="20000"/>
          </a:bodyPr>
          <a:lstStyle/>
          <a:p>
            <a:pPr algn="l"/>
            <a:endParaRPr lang="ru-RU" sz="1800" b="1" dirty="0">
              <a:solidFill>
                <a:srgbClr val="29679F"/>
              </a:solidFill>
              <a:cs typeface="Times New Roman" pitchFamily="18" charset="0"/>
            </a:endParaRPr>
          </a:p>
          <a:p>
            <a:pPr algn="l"/>
            <a:r>
              <a:rPr lang="ru-RU" sz="2600" b="1" dirty="0">
                <a:solidFill>
                  <a:srgbClr val="29679F"/>
                </a:solidFill>
                <a:cs typeface="Times New Roman" pitchFamily="18" charset="0"/>
              </a:rPr>
              <a:t>тел. </a:t>
            </a:r>
            <a:r>
              <a:rPr lang="ru-RU" sz="2600" dirty="0">
                <a:solidFill>
                  <a:srgbClr val="29679F"/>
                </a:solidFill>
                <a:cs typeface="Times New Roman" pitchFamily="18" charset="0"/>
              </a:rPr>
              <a:t>(812)572-12-90 </a:t>
            </a:r>
            <a:br>
              <a:rPr lang="ru-RU" sz="1800" dirty="0">
                <a:solidFill>
                  <a:srgbClr val="29679F"/>
                </a:solidFill>
                <a:cs typeface="Times New Roman" pitchFamily="18" charset="0"/>
              </a:rPr>
            </a:br>
            <a:r>
              <a:rPr lang="ru-RU" sz="1800" dirty="0">
                <a:solidFill>
                  <a:srgbClr val="29679F"/>
                </a:solidFill>
                <a:cs typeface="Times New Roman" pitchFamily="18" charset="0"/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6" y="4834920"/>
            <a:ext cx="1845223" cy="1845223"/>
          </a:xfrm>
          <a:prstGeom prst="rect">
            <a:avLst/>
          </a:prstGeom>
        </p:spPr>
      </p:pic>
      <p:pic>
        <p:nvPicPr>
          <p:cNvPr id="2050" name="Picture 2" descr="https://logos-download.com/wp-content/uploads/2016/07/Telegram_logo_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14" y="2981518"/>
            <a:ext cx="679475" cy="6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26788" y="2998089"/>
            <a:ext cx="55139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Telegram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-канал: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ГКЦ ФСР ГБНОУ «Балтийский Берег»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 Cc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ылка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-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приглашение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t.me/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gkcfsr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9679F"/>
              </a:solidFill>
              <a:effectLst/>
              <a:uLnTx/>
              <a:uFillTx/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2052" name="Picture 4" descr="https://w7.pngwing.com/pngs/10/453/png-transparent-computer-icons-email-cover-letter-information-miscellaneous-blue-angl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44457" y1="34348" x2="44457" y2="34348"/>
                        <a14:foregroundMark x1="44457" y1="34348" x2="44457" y2="34348"/>
                        <a14:foregroundMark x1="57826" y1="34130" x2="57826" y2="34130"/>
                        <a14:foregroundMark x1="57826" y1="34130" x2="57826" y2="34130"/>
                        <a14:foregroundMark x1="57826" y1="34130" x2="57826" y2="34130"/>
                        <a14:foregroundMark x1="81304" y1="29130" x2="17935" y2="29130"/>
                        <a14:foregroundMark x1="18370" y1="30978" x2="49239" y2="55652"/>
                        <a14:foregroundMark x1="49239" y1="55652" x2="81522" y2="31957"/>
                        <a14:foregroundMark x1="27826" y1="35000" x2="73261" y2="33804"/>
                        <a14:foregroundMark x1="11739" y1="50652" x2="81087" y2="53261"/>
                        <a14:foregroundMark x1="81522" y1="54239" x2="81304" y2="73478"/>
                        <a14:foregroundMark x1="81087" y1="73478" x2="17391" y2="73043"/>
                        <a14:foregroundMark x1="17174" y1="72826" x2="11522" y2="47826"/>
                        <a14:foregroundMark x1="12717" y1="51848" x2="86522" y2="60870"/>
                        <a14:foregroundMark x1="15109" y1="64674" x2="72717" y2="64457"/>
                        <a14:foregroundMark x1="9348" y1="72065" x2="9348" y2="26304"/>
                        <a14:foregroundMark x1="3696" y1="39348" x2="93913" y2="39783"/>
                        <a14:foregroundMark x1="83370" y1="16957" x2="83913" y2="81522"/>
                        <a14:foregroundMark x1="89783" y1="74891" x2="12935" y2="78913"/>
                        <a14:foregroundMark x1="27174" y1="91522" x2="66087" y2="6739"/>
                        <a14:foregroundMark x1="80326" y1="38152" x2="74674" y2="55435"/>
                        <a14:backgroundMark x1="6957" y1="6522" x2="6957" y2="6522"/>
                        <a14:backgroundMark x1="81957" y1="6522" x2="81957" y2="6522"/>
                        <a14:backgroundMark x1="93913" y1="97935" x2="93913" y2="97935"/>
                        <a14:backgroundMark x1="2717" y1="94130" x2="2717" y2="94130"/>
                        <a14:backgroundMark x1="8913" y1="14565" x2="8913" y2="145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993" y="2119877"/>
            <a:ext cx="680400" cy="68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03702" y="2275313"/>
            <a:ext cx="53060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Электронный адрес: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bb.sport@yandex.ru</a:t>
            </a:r>
          </a:p>
        </p:txBody>
      </p:sp>
      <p:pic>
        <p:nvPicPr>
          <p:cNvPr id="2054" name="Picture 6" descr="https://i.ya-webdesign.com/images/facebook-png-transparen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389" y="1241518"/>
            <a:ext cx="680400" cy="68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789" y="4041120"/>
            <a:ext cx="1588806" cy="158880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400" y="4041120"/>
            <a:ext cx="1587600" cy="15876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626789" y="5797246"/>
            <a:ext cx="1603904" cy="369836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ВКонтакте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51797" y="5769670"/>
            <a:ext cx="1603904" cy="369836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Telegram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B8DB7A-72B5-448B-AAB1-53B6A2A7D1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92288" y="2710103"/>
            <a:ext cx="3293437" cy="32390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E229F72-AD93-43EE-BB22-291911589B4A}"/>
              </a:ext>
            </a:extLst>
          </p:cNvPr>
          <p:cNvSpPr/>
          <p:nvPr/>
        </p:nvSpPr>
        <p:spPr>
          <a:xfrm>
            <a:off x="8411514" y="1014374"/>
            <a:ext cx="3654986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Telegram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-канал 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XV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региональных состязаний ШСК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Cc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ылка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-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приглашение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9679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29679F"/>
                </a:solidFill>
                <a:cs typeface="Times New Roman" pitchFamily="18" charset="0"/>
                <a:hlinkClick r:id="rId10"/>
              </a:rPr>
              <a:t>https://t.me/+G0HBhVPbO2xiZDhi</a:t>
            </a:r>
            <a:endParaRPr lang="ru-RU" dirty="0">
              <a:solidFill>
                <a:srgbClr val="29679F"/>
              </a:solidFill>
              <a:cs typeface="Times New Roman" pitchFamily="18" charset="0"/>
            </a:endParaRPr>
          </a:p>
          <a:p>
            <a:pPr lvl="0" algn="just">
              <a:defRPr/>
            </a:pPr>
            <a:endParaRPr lang="ru-RU" dirty="0">
              <a:solidFill>
                <a:srgbClr val="29679F"/>
              </a:solidFill>
              <a:cs typeface="Times New Roman" pitchFamily="18" charset="0"/>
            </a:endParaRPr>
          </a:p>
          <a:p>
            <a:pPr lvl="0" algn="just"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9679F"/>
              </a:solidFill>
              <a:effectLst/>
              <a:uLnTx/>
              <a:uFillTx/>
              <a:latin typeface="Calibri" panose="020F0502020204030204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06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41411E4-CBFD-4970-957D-42A7D2933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8769" y="566810"/>
            <a:ext cx="5773231" cy="6060100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СРОКИ И МЕСТО ПРОВЕДЕНИЯ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17445" y="4098597"/>
            <a:ext cx="4881870" cy="14629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468A900-4B12-4371-AE23-26D9BC71A2AC}"/>
              </a:ext>
            </a:extLst>
          </p:cNvPr>
          <p:cNvSpPr/>
          <p:nvPr/>
        </p:nvSpPr>
        <p:spPr>
          <a:xfrm>
            <a:off x="517445" y="2026086"/>
            <a:ext cx="59013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ДООЛ «Солнечный» </a:t>
            </a:r>
            <a:endParaRPr lang="en-US" sz="3600" dirty="0">
              <a:solidFill>
                <a:srgbClr val="002060"/>
              </a:solidFill>
            </a:endParaRPr>
          </a:p>
          <a:p>
            <a:r>
              <a:rPr lang="ru-RU" sz="3600" dirty="0">
                <a:solidFill>
                  <a:srgbClr val="002060"/>
                </a:solidFill>
              </a:rPr>
              <a:t>ГБНОУ «Балтийский берег»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Курортный район, </a:t>
            </a:r>
            <a:endParaRPr lang="en-US" sz="3600" dirty="0">
              <a:solidFill>
                <a:srgbClr val="002060"/>
              </a:solidFill>
            </a:endParaRPr>
          </a:p>
          <a:p>
            <a:r>
              <a:rPr lang="ru-RU" sz="3600" dirty="0" err="1">
                <a:solidFill>
                  <a:srgbClr val="002060"/>
                </a:solidFill>
              </a:rPr>
              <a:t>пос.Молодежное</a:t>
            </a:r>
            <a:r>
              <a:rPr lang="ru-RU" sz="3600" dirty="0">
                <a:solidFill>
                  <a:srgbClr val="002060"/>
                </a:solidFill>
              </a:rPr>
              <a:t>,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Приморское шоссе, д. 671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FA9D209-4ECB-43A8-A5AF-9F8A1C19FEA0}"/>
              </a:ext>
            </a:extLst>
          </p:cNvPr>
          <p:cNvSpPr/>
          <p:nvPr/>
        </p:nvSpPr>
        <p:spPr>
          <a:xfrm>
            <a:off x="452131" y="942505"/>
            <a:ext cx="60292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с 16 по 20 сентября 2024 г</a:t>
            </a:r>
            <a:r>
              <a:rPr lang="en-US" sz="40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40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id="{0105022C-8C85-4909-A0D6-CF6860CA253B}"/>
              </a:ext>
            </a:extLst>
          </p:cNvPr>
          <p:cNvSpPr/>
          <p:nvPr/>
        </p:nvSpPr>
        <p:spPr>
          <a:xfrm rot="9239727">
            <a:off x="10813002" y="2849732"/>
            <a:ext cx="1074198" cy="710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4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ПРОГРАММА МЕРОПРИЯТИЯ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839BAC0-CB1E-455D-A78F-BB40B31EA38E}"/>
              </a:ext>
            </a:extLst>
          </p:cNvPr>
          <p:cNvSpPr/>
          <p:nvPr/>
        </p:nvSpPr>
        <p:spPr>
          <a:xfrm>
            <a:off x="0" y="1249626"/>
            <a:ext cx="1245092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16 сентября 2024 г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11:00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13:00 – заселение, 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       комиссия по допуску – корпус №4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11:00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16:00 – тренировки: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л/а – стадион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мини-гольф - спортзал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биатлон – теннисные корты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Присутствие команд на тренировке по биатлону обязательно!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16:00 … 17:00 – торжественное открытие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17:30 … 18:15 – «</a:t>
            </a:r>
            <a:r>
              <a:rPr lang="ru-RU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брейн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-ринг» отборочный этап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19:30 … 20:30 – «</a:t>
            </a:r>
            <a:r>
              <a:rPr lang="ru-RU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брейн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-ринг» полуфинальный этап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21:00 …            – совещание представителей команд</a:t>
            </a:r>
          </a:p>
          <a:p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810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ПРОГРАММА МЕРОПРИЯТИЯ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839BAC0-CB1E-455D-A78F-BB40B31EA38E}"/>
              </a:ext>
            </a:extLst>
          </p:cNvPr>
          <p:cNvSpPr/>
          <p:nvPr/>
        </p:nvSpPr>
        <p:spPr>
          <a:xfrm>
            <a:off x="0" y="1259175"/>
            <a:ext cx="12192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17 сентября 2024 г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18:00 – состязания: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тег-регби – стадион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мини-гольф - спортзал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биатлон – теннисные корты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:00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18:00 – тренировки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ориентирование – полигон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</a:t>
            </a:r>
            <a:r>
              <a:rPr lang="ru-RU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корнхол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– костровая площадка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19:30 … 20:30 – «</a:t>
            </a:r>
            <a:r>
              <a:rPr lang="ru-RU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брейн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-ринг» финалы №3 и №2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20:45 …            – совещание представителей команд</a:t>
            </a:r>
          </a:p>
          <a:p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915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ПРОГРАММА МЕРОПРИЯТИЯ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839BAC0-CB1E-455D-A78F-BB40B31EA38E}"/>
              </a:ext>
            </a:extLst>
          </p:cNvPr>
          <p:cNvSpPr/>
          <p:nvPr/>
        </p:nvSpPr>
        <p:spPr>
          <a:xfrm>
            <a:off x="0" y="1259175"/>
            <a:ext cx="12192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18 сентября 2024 г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18:00 – состязания: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тег-регби – стадион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ориентирование – автогородок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</a:t>
            </a:r>
            <a:r>
              <a:rPr lang="ru-RU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корнхол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– костровая площадка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:00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18:00 – тренировки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городки – баскетбольная площадка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19:30 … 20:10 – «</a:t>
            </a:r>
            <a:r>
              <a:rPr lang="ru-RU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брейн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-ринг» финал №1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20:20 …            – совещание представителей команд</a:t>
            </a:r>
          </a:p>
          <a:p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4444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ПРОГРАММА МЕРОПРИЯТИЯ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839BAC0-CB1E-455D-A78F-BB40B31EA38E}"/>
              </a:ext>
            </a:extLst>
          </p:cNvPr>
          <p:cNvSpPr/>
          <p:nvPr/>
        </p:nvSpPr>
        <p:spPr>
          <a:xfrm>
            <a:off x="1" y="1259175"/>
            <a:ext cx="1219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19 сентября 2024 г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16:00 – состязания: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л/а эстафета - стадион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</a:t>
            </a:r>
            <a:r>
              <a:rPr lang="ru-RU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корнхол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– костровая площадка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:00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16:00 – мастер-класс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гольф-</a:t>
            </a:r>
            <a:r>
              <a:rPr lang="ru-RU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болл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– спортзал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7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18:00 – состязания: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ориентирование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			командная эстафета – «линейка»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19:30 … 21:30 – ДИСКОТЕКА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21:40 …            – совещание представителей команд</a:t>
            </a:r>
          </a:p>
          <a:p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495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ПРОГРАММА МЕРОПРИЯТИЯ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839BAC0-CB1E-455D-A78F-BB40B31EA38E}"/>
              </a:ext>
            </a:extLst>
          </p:cNvPr>
          <p:cNvSpPr/>
          <p:nvPr/>
        </p:nvSpPr>
        <p:spPr>
          <a:xfrm>
            <a:off x="1" y="1259175"/>
            <a:ext cx="111681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20 сентября 2024 г</a:t>
            </a:r>
            <a:r>
              <a:rPr lang="en-US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11:00 – церемония награждения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:00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12:00 – выезд команд</a:t>
            </a:r>
          </a:p>
          <a:p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8640AA2-A8AD-4D8F-8012-AF153E58DC26}"/>
              </a:ext>
            </a:extLst>
          </p:cNvPr>
          <p:cNvSpPr/>
          <p:nvPr/>
        </p:nvSpPr>
        <p:spPr>
          <a:xfrm>
            <a:off x="0" y="2921912"/>
            <a:ext cx="115201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ВСЕ ДНИ			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08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           – подъём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08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15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08:30 – зарядка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08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09:30 – завтрак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13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15:00 – обед (полдник выдаётся на руки)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18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0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… 19:30 – ужин</a:t>
            </a:r>
          </a:p>
          <a:p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				22:00 …            – отбой</a:t>
            </a:r>
          </a:p>
          <a:p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7174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ДЛЯ ПРЕДСТАВИТЕЛЕЙ КОМАНД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4790713-54A7-47F5-A87C-A461F0AA0972}"/>
              </a:ext>
            </a:extLst>
          </p:cNvPr>
          <p:cNvSpPr/>
          <p:nvPr/>
        </p:nvSpPr>
        <p:spPr>
          <a:xfrm>
            <a:off x="991399" y="1654353"/>
            <a:ext cx="108514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ea typeface="Times New Roman" panose="02020603050405020304" pitchFamily="18" charset="0"/>
              </a:rPr>
              <a:t>до 08.09.2024 включительно </a:t>
            </a:r>
          </a:p>
          <a:p>
            <a:endParaRPr lang="ru-RU" sz="24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Заполнить договор на питание представителей команд:</a:t>
            </a:r>
          </a:p>
          <a:p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  </a:t>
            </a:r>
            <a:r>
              <a:rPr lang="en-US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2"/>
              </a:rPr>
              <a:t>https://disk.yandex.ru/i/OEhhw63Whncm-A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 </a:t>
            </a:r>
          </a:p>
          <a:p>
            <a:endParaRPr lang="ru-RU" sz="24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Оплатить 2120 рублей по ссылке:</a:t>
            </a:r>
          </a:p>
          <a:p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 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3"/>
              </a:rPr>
              <a:t>https://lnk.paykeeper.ru/996x7t3</a:t>
            </a:r>
            <a:endParaRPr lang="ru-RU" sz="24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endParaRPr lang="ru-RU" sz="24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Отправить чек и скан заполненного договора на электронную почту:</a:t>
            </a:r>
          </a:p>
          <a:p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 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hlinkClick r:id="rId4"/>
              </a:rPr>
              <a:t>market@balticbereg.ru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(в теме письма указать: ШСК, № школы и Ф.И.О.)</a:t>
            </a:r>
            <a:endParaRPr lang="ru-RU" sz="20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9800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2900" y="-1"/>
            <a:ext cx="9316726" cy="566811"/>
          </a:xfrm>
        </p:spPr>
        <p:txBody>
          <a:bodyPr>
            <a:normAutofit/>
          </a:bodyPr>
          <a:lstStyle/>
          <a:p>
            <a:r>
              <a:rPr lang="ru-RU" dirty="0"/>
              <a:t>ВИДЫ СОСТЯЗАНИЙ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17445" y="4098597"/>
            <a:ext cx="4881870" cy="14629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D76BCD5-1D92-42DC-9447-7114D55BC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726" y="932575"/>
            <a:ext cx="7134225" cy="5534025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47C79EA-5CA9-4C2A-A14B-AE96518D1522}"/>
              </a:ext>
            </a:extLst>
          </p:cNvPr>
          <p:cNvSpPr/>
          <p:nvPr/>
        </p:nvSpPr>
        <p:spPr>
          <a:xfrm>
            <a:off x="8045807" y="1710811"/>
            <a:ext cx="422083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«</a:t>
            </a:r>
            <a:r>
              <a:rPr lang="ru-RU" sz="2800" b="1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брейн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-ринг»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отборочный этап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1Ю+1Д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тестирование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полуфинальный этап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финалы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5Ю+5Д</a:t>
            </a:r>
          </a:p>
          <a:p>
            <a:r>
              <a:rPr lang="ru-RU" sz="24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9766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676</Words>
  <Application>Microsoft Office PowerPoint</Application>
  <PresentationFormat>Широкоэкранный</PresentationFormat>
  <Paragraphs>133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Times New Roman</vt:lpstr>
      <vt:lpstr>Wingdings</vt:lpstr>
      <vt:lpstr>Тема Office</vt:lpstr>
      <vt:lpstr>1_Тема Office</vt:lpstr>
      <vt:lpstr>Презентация PowerPoint</vt:lpstr>
      <vt:lpstr>СРОКИ И МЕСТО ПРОВЕДЕНИЯ</vt:lpstr>
      <vt:lpstr>ПРОГРАММА МЕРОПРИЯТИЯ</vt:lpstr>
      <vt:lpstr>ПРОГРАММА МЕРОПРИЯТИЯ</vt:lpstr>
      <vt:lpstr>ПРОГРАММА МЕРОПРИЯТИЯ</vt:lpstr>
      <vt:lpstr>ПРОГРАММА МЕРОПРИЯТИЯ</vt:lpstr>
      <vt:lpstr>ПРОГРАММА МЕРОПРИЯТИЯ</vt:lpstr>
      <vt:lpstr>ДЛЯ ПРЕДСТАВИТЕЛЕЙ КОМАНД</vt:lpstr>
      <vt:lpstr>ВИДЫ СОСТЯЗАНИЙ</vt:lpstr>
      <vt:lpstr>СОСТАВ КОМАНДЫ</vt:lpstr>
      <vt:lpstr>ДОКУМЕНТЫ</vt:lpstr>
      <vt:lpstr>РЕГИСТРАЦИЯ УЧАСТНИКОВ</vt:lpstr>
      <vt:lpstr>РЕГИСТРАЦИЯ УЧАСТНИКОВ</vt:lpstr>
      <vt:lpstr>Контактная информация ГКЦ ФСР ГБНОУ «Балтийский Берег»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Савельев</dc:creator>
  <cp:lastModifiedBy>User</cp:lastModifiedBy>
  <cp:revision>334</cp:revision>
  <cp:lastPrinted>2021-03-01T10:44:56Z</cp:lastPrinted>
  <dcterms:created xsi:type="dcterms:W3CDTF">2020-12-21T12:58:28Z</dcterms:created>
  <dcterms:modified xsi:type="dcterms:W3CDTF">2024-09-04T14:13:22Z</dcterms:modified>
</cp:coreProperties>
</file>