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312" r:id="rId4"/>
    <p:sldId id="314" r:id="rId5"/>
    <p:sldId id="315" r:id="rId6"/>
    <p:sldId id="329" r:id="rId7"/>
    <p:sldId id="331" r:id="rId8"/>
    <p:sldId id="332" r:id="rId9"/>
    <p:sldId id="334" r:id="rId10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48" d="100"/>
          <a:sy n="148" d="100"/>
        </p:scale>
        <p:origin x="840" y="120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" y="2004"/>
            <a:ext cx="9142497" cy="51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899592" y="1851670"/>
            <a:ext cx="73448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САНКТ-ПЕТЕРБУРГСКИЙ УЧЕБНО-МЕТОДИЧЕСКИЙ СЕМИНАР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«ДЕТСКО-ЮНОШЕСКИЙ СПОРТ: ПОТЕНЦИАЛ РАЗВИТИЯ»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F04AD-7858-4234-B4FA-C0E3AB73A01F}"/>
              </a:ext>
            </a:extLst>
          </p:cNvPr>
          <p:cNvSpPr txBox="1"/>
          <p:nvPr/>
        </p:nvSpPr>
        <p:spPr>
          <a:xfrm>
            <a:off x="1709682" y="295966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Пленарное </a:t>
            </a:r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заседание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46519-569D-44C7-A81F-30E78328E62F}"/>
              </a:ext>
            </a:extLst>
          </p:cNvPr>
          <p:cNvSpPr txBox="1"/>
          <p:nvPr/>
        </p:nvSpPr>
        <p:spPr>
          <a:xfrm>
            <a:off x="1709682" y="343584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Наталия Владимировна </a:t>
            </a:r>
            <a:r>
              <a:rPr lang="ru-RU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</a:t>
            </a:r>
            <a:r>
              <a:rPr lang="ru-RU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лова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1" y="915566"/>
            <a:ext cx="3888430" cy="154817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Потенциал </a:t>
            </a:r>
            <a:r>
              <a:rPr lang="ru-RU" sz="2000" dirty="0"/>
              <a:t>системы дополнительного образования детей в рамках реализации межведомственной программы «Плавание </a:t>
            </a:r>
            <a:r>
              <a:rPr lang="ru-RU" sz="2000" dirty="0" smtClean="0"/>
              <a:t>для всех»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r>
              <a:rPr lang="ru-RU" sz="1000" i="1" dirty="0" smtClean="0"/>
              <a:t>Наталия Владимировна </a:t>
            </a:r>
            <a:r>
              <a:rPr lang="ru-RU" sz="1000" i="1" dirty="0" err="1"/>
              <a:t>Галова</a:t>
            </a:r>
            <a:endParaRPr lang="ru-RU" sz="1000" i="1" dirty="0"/>
          </a:p>
          <a:p>
            <a:r>
              <a:rPr lang="ru-RU" sz="1000" i="1" dirty="0"/>
              <a:t>заведующий учебно-оздоровительным отделом Государственного бюджетного нетипового образовательного учреждения «Санкт-Петербургский городской Дворец творчества юных»,</a:t>
            </a:r>
          </a:p>
          <a:p>
            <a:r>
              <a:rPr lang="ru-RU" sz="1000" i="1" dirty="0"/>
              <a:t> председатель городского учебно-методического объединения заведующих и тренеров-преподавателей плавательных бассейнов государственных образовательных учреждений</a:t>
            </a:r>
          </a:p>
          <a:p>
            <a:endParaRPr lang="ru-RU" sz="10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r="7430"/>
          <a:stretch>
            <a:fillRect/>
          </a:stretch>
        </p:blipFill>
        <p:spPr>
          <a:xfrm>
            <a:off x="1367644" y="1095586"/>
            <a:ext cx="3376339" cy="2643758"/>
          </a:xfrm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ГУМО заведующих и тренеров- преподавателей плавательных бассейнов ГОУ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Потенциал </a:t>
            </a:r>
            <a:r>
              <a:rPr lang="ru-RU" sz="1600" dirty="0"/>
              <a:t>системы дополнительного образования детей в рамках реализации межведомственной программы «Плавание для всех»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9692" y="1419623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Санкт-Петербург – столица дополнительного образования России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На 01.07.2022 в системе дополнительного образования детей занимается 526 242 человек в 59 учреждениях дополнительного образования и на 473 отделениях ДОД. Функционирует 506 школьных спортивных клубов.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 2022-2023 учебным году в Санкт-Петербурге  создано 70 </a:t>
            </a:r>
            <a:r>
              <a:rPr lang="ru-RU" sz="1400" dirty="0" smtClean="0"/>
              <a:t> городских учебно-методических объединений </a:t>
            </a:r>
            <a:r>
              <a:rPr lang="ru-RU" sz="1400" dirty="0"/>
              <a:t>по административно-методическому направлению, технической направленности, физкультурно-спортивной, социально-педагогической, художественной, естественнонаучной, </a:t>
            </a:r>
            <a:r>
              <a:rPr lang="ru-RU" sz="1400" dirty="0" err="1"/>
              <a:t>туристко</a:t>
            </a:r>
            <a:r>
              <a:rPr lang="ru-RU" sz="1400" dirty="0"/>
              <a:t>-краеведческой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ГУМО заведующих и тренеров- преподавателей плавательных </a:t>
            </a:r>
            <a:r>
              <a:rPr lang="ru-RU" sz="1400" dirty="0" smtClean="0"/>
              <a:t>бассейнов государственных образовательных учреждений на 01.09.2022 объединяет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67 учреждений из 15 районов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Санкт-Петербурга.</a:t>
            </a:r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ГУМО заведующих и тренеров- преподавателей плавательных бассейнов ГОУ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Потенциал </a:t>
            </a:r>
            <a:r>
              <a:rPr lang="ru-RU" sz="1600" dirty="0"/>
              <a:t>системы дополнительного образования детей в рамках реализации межведомственной программы «Плавание для всех»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491630"/>
            <a:ext cx="7164013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Основные мероприятия, организованные ГУМО в рамках реализации межведомственной программы «Плавание для всех» в 2022-2023: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ru-RU" sz="1200" dirty="0"/>
              <a:t>Г</a:t>
            </a:r>
            <a:r>
              <a:rPr lang="ru-RU" sz="1200" dirty="0" smtClean="0"/>
              <a:t>ородской </a:t>
            </a:r>
            <a:r>
              <a:rPr lang="ru-RU" sz="1200" dirty="0"/>
              <a:t>семинар для педагогических работников «Урок конвергентной направленности. Биомеханика плавания</a:t>
            </a:r>
            <a:r>
              <a:rPr lang="ru-RU" sz="1200" dirty="0" smtClean="0"/>
              <a:t>» в ГБОУ </a:t>
            </a:r>
            <a:r>
              <a:rPr lang="ru-RU" sz="1200" dirty="0"/>
              <a:t>Лицей № 410 Пушкинского района Санкт-Петербурга. Дата проведения 01.11.2022г </a:t>
            </a:r>
            <a:endParaRPr lang="ru-RU" sz="1200" dirty="0" smtClean="0"/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endParaRPr lang="ru-RU" sz="1200" dirty="0"/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ru-RU" sz="1200" dirty="0"/>
              <a:t>Г</a:t>
            </a:r>
            <a:r>
              <a:rPr lang="ru-RU" sz="1200" dirty="0" smtClean="0"/>
              <a:t>ородской </a:t>
            </a:r>
            <a:r>
              <a:rPr lang="ru-RU" sz="1200" dirty="0"/>
              <a:t>семинар для педагогических работников «Рождественские встречи. От здоровья физического – к здоровью </a:t>
            </a:r>
            <a:r>
              <a:rPr lang="ru-RU" sz="1200" dirty="0" smtClean="0"/>
              <a:t>духовному» в </a:t>
            </a:r>
            <a:r>
              <a:rPr lang="ru-RU" sz="1200" dirty="0"/>
              <a:t>ГБОУ Гимназия №587 Фрунзенского района </a:t>
            </a:r>
            <a:r>
              <a:rPr lang="ru-RU" sz="1200" dirty="0" smtClean="0"/>
              <a:t>Дата </a:t>
            </a:r>
            <a:r>
              <a:rPr lang="ru-RU" sz="1200" dirty="0"/>
              <a:t>проведения </a:t>
            </a:r>
            <a:r>
              <a:rPr lang="ru-RU" sz="1200" dirty="0" smtClean="0"/>
              <a:t>13.01.2023г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endParaRPr lang="ru-RU" sz="1200" dirty="0"/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ru-RU" sz="1200" dirty="0"/>
              <a:t>Разработана дополнительная профессиональная программа повышения квалификации для педагогических работников «Современные подходы к деятельности педагога дополнительного образования (плавательные бассейны)», срок реализации 18 часов в период январь — июнь </a:t>
            </a:r>
            <a:r>
              <a:rPr lang="ru-RU" sz="1200" dirty="0" smtClean="0"/>
              <a:t>2023г, количество слушателей – 30 человек.</a:t>
            </a:r>
            <a:endParaRPr lang="ru-RU" sz="1200" dirty="0"/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endParaRPr lang="ru-RU" sz="1100" dirty="0"/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endParaRPr lang="ru-RU" sz="900" dirty="0"/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122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ГУМО заведующих и тренеров- преподавателей плавательных бассейнов ГОУ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Потенциал </a:t>
            </a:r>
            <a:r>
              <a:rPr lang="ru-RU" sz="1600" dirty="0"/>
              <a:t>системы дополнительного образования детей в рамках реализации межведомственной программы «Плавание для всех»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491630"/>
            <a:ext cx="7164013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Основные мероприятия, организованные ГУМО в рамках реализации межведомственной программы «Плавание для всех» в 2022-2023: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/>
              </a:rPr>
              <a:t>Городские  соревнования по  плаванию  среди  учащихся  образовательных  учреждений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/>
              </a:rPr>
              <a:t> C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ndara"/>
              </a:rPr>
              <a:t>анкт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ndara"/>
              </a:rPr>
              <a:t>-Петербурга. Соревнования организованы для учащихся 2-х, 3-4 классов, 5-х классов, 6-7 классов, 8-10 классов. Ежегодно свыше 700 учащихся принимают участие в соревнованиях.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lang="ru-RU" sz="1400" kern="0" dirty="0" smtClean="0">
              <a:latin typeface="Candara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r>
              <a:rPr lang="ru-RU" sz="1400" kern="0" dirty="0" smtClean="0">
                <a:latin typeface="Candara"/>
              </a:rPr>
              <a:t>Ежегодный </a:t>
            </a:r>
            <a:r>
              <a:rPr lang="ru-RU" sz="1400" kern="0" dirty="0">
                <a:latin typeface="Candara"/>
              </a:rPr>
              <a:t>городской спортивный праздник «Победы на водных дорожках» для детей с ограниченными возможностями здоровья, детей-сирот и детей, оставшихся без попечения родителей. Около 90 детей участвуют в спортивном празднике, демонстрируя не только умение плавать, но и волю к победе и желание улучшить личный результат.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sz="1400" kern="0" dirty="0">
              <a:latin typeface="Candara"/>
            </a:endParaRP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400" kern="0" dirty="0" smtClean="0">
                <a:latin typeface="Candara"/>
              </a:rPr>
              <a:t>Ежегодный </a:t>
            </a:r>
            <a:r>
              <a:rPr lang="ru-RU" sz="1400" kern="0" dirty="0">
                <a:latin typeface="Candara"/>
              </a:rPr>
              <a:t>городской спортивный праздник «Я умею плавать!» для дошкольников.</a:t>
            </a:r>
            <a:endParaRPr lang="ru-RU" sz="3600" kern="0" dirty="0"/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lang="ru-RU" sz="1400" kern="0" dirty="0">
              <a:solidFill>
                <a:srgbClr val="073E87"/>
              </a:solidFill>
              <a:latin typeface="Candara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836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ГУМО заведующих и тренеров- преподавателей плавательных бассейнов ГОУ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Потенциал </a:t>
            </a:r>
            <a:r>
              <a:rPr lang="ru-RU" sz="1600" dirty="0"/>
              <a:t>системы дополнительного образования детей в рамках реализации межведомственной программы «Плавание для всех»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491630"/>
            <a:ext cx="7164013" cy="477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</a:rPr>
              <a:t>Социальные партнеры ГУМО: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lang="ru-RU" sz="1400" kern="0" dirty="0" smtClean="0">
              <a:solidFill>
                <a:srgbClr val="073E87"/>
              </a:solidFill>
              <a:latin typeface="Can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55555"/>
                </a:solidFill>
                <a:latin typeface="Roboto"/>
              </a:rPr>
              <a:t>Ассоциация общественных объединений Санкт-Петербурга и Ленинградской области «Большая Медведица» </a:t>
            </a:r>
            <a:endParaRPr lang="ru-RU" sz="1200" dirty="0" smtClean="0">
              <a:solidFill>
                <a:srgbClr val="555555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555555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55555"/>
                </a:solidFill>
                <a:latin typeface="Roboto"/>
              </a:rPr>
              <a:t>Региональная общественная физкультурно-спортивная организация «Федерация Санкт-Петербурга по плаванию</a:t>
            </a:r>
            <a:r>
              <a:rPr lang="ru-RU" sz="1200" dirty="0" smtClean="0">
                <a:solidFill>
                  <a:srgbClr val="555555"/>
                </a:solidFill>
                <a:latin typeface="Roboto"/>
              </a:rPr>
              <a:t>»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555555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Helvetica Neue"/>
              </a:rPr>
              <a:t>Национальный государственный университет </a:t>
            </a:r>
            <a:r>
              <a:rPr lang="ru-RU" sz="1200" dirty="0">
                <a:solidFill>
                  <a:srgbClr val="333333"/>
                </a:solidFill>
                <a:latin typeface="Helvetica Neue"/>
              </a:rPr>
              <a:t>им. П.Ф. Лесгафта, Кафедра теории и методики плавания </a:t>
            </a:r>
            <a:endParaRPr lang="ru-RU" sz="1200" dirty="0" smtClean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333333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555555"/>
                </a:solidFill>
                <a:latin typeface="Roboto"/>
              </a:rPr>
              <a:t>Государственное </a:t>
            </a:r>
            <a:r>
              <a:rPr lang="ru-RU" sz="1200" dirty="0">
                <a:solidFill>
                  <a:srgbClr val="555555"/>
                </a:solidFill>
                <a:latin typeface="Roboto"/>
              </a:rPr>
              <a:t>автономное учреждение Ленинградской области «Центр спортивной подготовки сборных команд Ленинградской области</a:t>
            </a:r>
            <a:r>
              <a:rPr lang="ru-RU" sz="1200" dirty="0" smtClean="0">
                <a:solidFill>
                  <a:srgbClr val="555555"/>
                </a:solidFill>
                <a:latin typeface="Roboto"/>
              </a:rPr>
              <a:t>»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555555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555555"/>
                </a:solidFill>
                <a:latin typeface="Roboto"/>
              </a:rPr>
              <a:t>Межрегиональная </a:t>
            </a:r>
            <a:r>
              <a:rPr lang="ru-RU" sz="1200" dirty="0">
                <a:solidFill>
                  <a:srgbClr val="555555"/>
                </a:solidFill>
                <a:latin typeface="Roboto"/>
              </a:rPr>
              <a:t>общественная организация физкультурно-спортивное общество профсоюзов Санкт-Петербурга и Ленинградской области (России</a:t>
            </a:r>
            <a:r>
              <a:rPr lang="ru-RU" sz="1200" dirty="0" smtClean="0">
                <a:solidFill>
                  <a:srgbClr val="555555"/>
                </a:solidFill>
                <a:latin typeface="Roboto"/>
              </a:rPr>
              <a:t>)</a:t>
            </a:r>
          </a:p>
          <a:p>
            <a:endParaRPr lang="ru-RU" sz="1200" dirty="0">
              <a:solidFill>
                <a:srgbClr val="555555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555555"/>
                </a:solidFill>
                <a:latin typeface="Roboto"/>
              </a:rPr>
              <a:t> </a:t>
            </a:r>
            <a:r>
              <a:rPr lang="ru-RU" sz="1200" dirty="0">
                <a:solidFill>
                  <a:srgbClr val="555555"/>
                </a:solidFill>
                <a:latin typeface="Roboto"/>
              </a:rPr>
              <a:t>«Центр Поддержки и Развития Водных Видов Спорта»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lang="ru-RU" sz="1200" kern="0" dirty="0" smtClean="0">
              <a:solidFill>
                <a:srgbClr val="073E87"/>
              </a:solidFill>
              <a:latin typeface="Candara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lang="ru-RU" sz="1400" kern="0" dirty="0">
              <a:solidFill>
                <a:srgbClr val="073E87"/>
              </a:solidFill>
              <a:latin typeface="Candara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757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ГУМО заведующих и тренеров- преподавателей плавательных бассейнов ГОУ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Потенциал </a:t>
            </a:r>
            <a:r>
              <a:rPr lang="ru-RU" sz="1600" dirty="0"/>
              <a:t>системы дополнительного образования детей в рамках реализации межведомственной программы «Плавание для всех»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491630"/>
            <a:ext cx="7164013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r>
              <a:rPr lang="ru-RU" sz="4000" kern="0" dirty="0" smtClean="0">
                <a:solidFill>
                  <a:srgbClr val="073E87"/>
                </a:solidFill>
                <a:latin typeface="Candara"/>
              </a:rPr>
              <a:t>Спасибо за внимание!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lang="ru-RU" sz="1400" kern="0" dirty="0">
              <a:solidFill>
                <a:srgbClr val="073E87"/>
              </a:solidFill>
              <a:latin typeface="Candara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3539758"/>
            <a:ext cx="3028950" cy="15144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45" y="2319722"/>
            <a:ext cx="2484277" cy="1980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87" y="2319722"/>
            <a:ext cx="248427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12712</TotalTime>
  <Words>429</Words>
  <Application>Microsoft Office PowerPoint</Application>
  <PresentationFormat>Экран (16:9)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Candara</vt:lpstr>
      <vt:lpstr>Helvetica Neue</vt:lpstr>
      <vt:lpstr>Open Sans</vt:lpstr>
      <vt:lpstr>Open Sans Semibold</vt:lpstr>
      <vt:lpstr>Roboto</vt:lpstr>
      <vt:lpstr>Тема Office</vt:lpstr>
      <vt:lpstr>Презентация PowerPoint</vt:lpstr>
      <vt:lpstr>Потенциал системы дополнительного образования детей в рамках реализации межведомственной программы «Плавание для всех»</vt:lpstr>
      <vt:lpstr>ГУМО заведующих и тренеров- преподавателей плавательных бассейнов ГОУ  Потенциал системы дополнительного образования детей в рамках реализации межведомственной программы «Плавание для всех»</vt:lpstr>
      <vt:lpstr>ГУМО заведующих и тренеров- преподавателей плавательных бассейнов ГОУ  Потенциал системы дополнительного образования детей в рамках реализации межведомственной программы «Плавание для всех»</vt:lpstr>
      <vt:lpstr>ГУМО заведующих и тренеров- преподавателей плавательных бассейнов ГОУ  Потенциал системы дополнительного образования детей в рамках реализации межведомственной программы «Плавание для всех»</vt:lpstr>
      <vt:lpstr>ГУМО заведующих и тренеров- преподавателей плавательных бассейнов ГОУ  Потенциал системы дополнительного образования детей в рамках реализации межведомственной программы «Плавание для всех»</vt:lpstr>
      <vt:lpstr>ГУМО заведующих и тренеров- преподавателей плавательных бассейнов ГОУ  Потенциал системы дополнительного образования детей в рамках реализации межведомственной программы «Плавание для всех»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User_uok</cp:lastModifiedBy>
  <cp:revision>326</cp:revision>
  <cp:lastPrinted>2017-03-30T08:39:18Z</cp:lastPrinted>
  <dcterms:created xsi:type="dcterms:W3CDTF">2017-03-23T13:26:11Z</dcterms:created>
  <dcterms:modified xsi:type="dcterms:W3CDTF">2023-03-20T14:27:53Z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