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2"/>
  </p:notesMasterIdLst>
  <p:handoutMasterIdLst>
    <p:handoutMasterId r:id="rId13"/>
  </p:handoutMasterIdLst>
  <p:sldIdLst>
    <p:sldId id="312" r:id="rId4"/>
    <p:sldId id="330" r:id="rId5"/>
    <p:sldId id="332" r:id="rId6"/>
    <p:sldId id="333" r:id="rId7"/>
    <p:sldId id="331" r:id="rId8"/>
    <p:sldId id="335" r:id="rId9"/>
    <p:sldId id="334" r:id="rId10"/>
    <p:sldId id="323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F4CB"/>
    <a:srgbClr val="00CC99"/>
    <a:srgbClr val="01BFF1"/>
    <a:srgbClr val="009999"/>
    <a:srgbClr val="F26F21"/>
    <a:srgbClr val="00B09B"/>
    <a:srgbClr val="FBFBFB"/>
    <a:srgbClr val="00C1F4"/>
    <a:srgbClr val="2F8154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6395" autoAdjust="0"/>
  </p:normalViewPr>
  <p:slideViewPr>
    <p:cSldViewPr showGuides="1">
      <p:cViewPr varScale="1">
        <p:scale>
          <a:sx n="120" d="100"/>
          <a:sy n="120" d="100"/>
        </p:scale>
        <p:origin x="-348" y="-96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" y="2004"/>
            <a:ext cx="9142497" cy="514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rgbClr val="FBFBFB"/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3246" y="-7342"/>
            <a:ext cx="7110566" cy="684077"/>
          </a:xfr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2463" y="699542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  <a:lvl2pPr>
              <a:defRPr baseline="0">
                <a:latin typeface="Open Sans" panose="020B0606030504020204" pitchFamily="34" charset="0"/>
              </a:defRPr>
            </a:lvl2pPr>
            <a:lvl3pPr>
              <a:defRPr baseline="0">
                <a:latin typeface="Open Sans" panose="020B0606030504020204" pitchFamily="34" charset="0"/>
              </a:defRPr>
            </a:lvl3pPr>
            <a:lvl4pPr>
              <a:defRPr baseline="0">
                <a:latin typeface="Open Sans" panose="020B0606030504020204" pitchFamily="34" charset="0"/>
              </a:defRPr>
            </a:lvl4pPr>
            <a:lvl5pPr>
              <a:defRPr baseline="0">
                <a:latin typeface="Open Sans" panose="020B0606030504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-2110"/>
            <a:ext cx="1350987" cy="51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B946519-569D-44C7-A81F-30E78328E62F}"/>
              </a:ext>
            </a:extLst>
          </p:cNvPr>
          <p:cNvSpPr txBox="1"/>
          <p:nvPr/>
        </p:nvSpPr>
        <p:spPr>
          <a:xfrm>
            <a:off x="1502659" y="3975906"/>
            <a:ext cx="585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Кургузкина</a:t>
            </a:r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Юлия Вячеславовна,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</a:t>
            </a:r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етодист ГКЦ </a:t>
            </a:r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ФСР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ГБОУ «Балтийский берег»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4771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Инновации в ГТО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Предложения по совершенствованию</a:t>
            </a:r>
            <a:br>
              <a:rPr lang="ru-RU" dirty="0"/>
            </a:br>
            <a:r>
              <a:rPr lang="ru-RU" dirty="0"/>
              <a:t>Комплекса ГТО на 2023-2026гг.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57018"/>
              </p:ext>
            </p:extLst>
          </p:nvPr>
        </p:nvGraphicFramePr>
        <p:xfrm>
          <a:off x="1115616" y="915566"/>
          <a:ext cx="7884876" cy="4140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572"/>
                <a:gridCol w="1366853"/>
                <a:gridCol w="1165591"/>
                <a:gridCol w="1543210"/>
                <a:gridCol w="1393456"/>
                <a:gridCol w="875194"/>
              </a:tblGrid>
              <a:tr h="31849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ВФСК ГТО 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2018-2022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гг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00B0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ВФСК ГТО 2023-2026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гг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F26F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Возрастная группа,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Возрастная группа,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Первая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дошкольники- школьники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6-8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Первая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дошкольники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6-7 лет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Вторая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школьники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9-10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Вторая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школьники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8-9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Третья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11-12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Третья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10-11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6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Четвертая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13-15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Четвертая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12-13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Пятая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16-17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Пятая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14-15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6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Шестая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rgbClr val="B6F4C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студенты трудящиеся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18-29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Шестая ступень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16-17 лет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Седьмая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студенты трудящиеся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18-19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Восьмая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20-24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425" marR="7425" marT="74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34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Предложения по совершенствованию</a:t>
            </a:r>
            <a:br>
              <a:rPr lang="ru-RU" dirty="0"/>
            </a:br>
            <a:r>
              <a:rPr lang="ru-RU" dirty="0"/>
              <a:t>Комплекса ГТО на 2023-2026гг.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13996"/>
              </p:ext>
            </p:extLst>
          </p:nvPr>
        </p:nvGraphicFramePr>
        <p:xfrm>
          <a:off x="1151619" y="843558"/>
          <a:ext cx="7811953" cy="4198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967"/>
                <a:gridCol w="1077849"/>
                <a:gridCol w="981333"/>
                <a:gridCol w="2096583"/>
                <a:gridCol w="1111619"/>
                <a:gridCol w="1093602"/>
              </a:tblGrid>
              <a:tr h="34983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ВФСК ГТО 2018-2022ГГ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ВФСК ГТО 2023-2026гг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F26F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</a:rPr>
                        <a:t>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Возрастная группа,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Ступень п/п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Возрастная группа, лет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Седьмая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30-39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Девятая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трудящиеся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25-29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Восьмая ступень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трудящиеся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40-49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Десятая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30-34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Девятая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50-59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Одиннадцатая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35-39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Десятая ступень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B6F4CB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пенсионеры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60-69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Двенадцатая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40-44 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Одиннадцатая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rgbClr val="B6F4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70+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Тринадцатая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45-49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Четырнадцатая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50-54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Пятнадцатая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55-59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Шестнадцатая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60-64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Семнадцатая ступень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пенсионеры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65-69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Восемнадцатая ступень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70+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576" marR="6576" marT="65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0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Предложения по совершенствованию</a:t>
            </a:r>
            <a:br>
              <a:rPr lang="ru-RU" dirty="0"/>
            </a:br>
            <a:r>
              <a:rPr lang="ru-RU" dirty="0"/>
              <a:t>Комплекса ГТО на 2023-2026гг.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720588" y="163564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79999"/>
              </p:ext>
            </p:extLst>
          </p:nvPr>
        </p:nvGraphicFramePr>
        <p:xfrm>
          <a:off x="1187624" y="843558"/>
          <a:ext cx="7776864" cy="41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6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Физическое качество «Выносливость»</a:t>
                      </a:r>
                    </a:p>
                  </a:txBody>
                  <a:tcPr>
                    <a:solidFill>
                      <a:srgbClr val="F26F21"/>
                    </a:solidFill>
                  </a:tcPr>
                </a:tc>
              </a:tr>
              <a:tr h="3764055">
                <a:tc>
                  <a:txBody>
                    <a:bodyPr/>
                    <a:lstStyle/>
                    <a:p>
                      <a:r>
                        <a:rPr lang="ru-RU" dirty="0" smtClean="0"/>
                        <a:t>1) бег на 1000 м (мин, с);</a:t>
                      </a:r>
                    </a:p>
                    <a:p>
                      <a:r>
                        <a:rPr lang="ru-RU" dirty="0" smtClean="0"/>
                        <a:t>2) бег на 1500 м (мин, с);</a:t>
                      </a:r>
                    </a:p>
                    <a:p>
                      <a:r>
                        <a:rPr lang="ru-RU" dirty="0" smtClean="0"/>
                        <a:t>3) бег на 2000 м (мин, с);</a:t>
                      </a:r>
                    </a:p>
                    <a:p>
                      <a:r>
                        <a:rPr lang="ru-RU" dirty="0" smtClean="0"/>
                        <a:t>4) бег на 3000 м (мин, с);</a:t>
                      </a:r>
                    </a:p>
                    <a:p>
                      <a:r>
                        <a:rPr lang="ru-RU" dirty="0" smtClean="0"/>
                        <a:t>5) смешанное передвижение на 1000 м (мин, с);</a:t>
                      </a:r>
                    </a:p>
                    <a:p>
                      <a:r>
                        <a:rPr lang="ru-RU" dirty="0" smtClean="0"/>
                        <a:t>6) смешанное передвижение на 2000 м (мин, с);</a:t>
                      </a:r>
                    </a:p>
                    <a:p>
                      <a:r>
                        <a:rPr lang="ru-RU" dirty="0" smtClean="0"/>
                        <a:t>7) скандинавская ходьба на 3 км (мин, с);</a:t>
                      </a:r>
                    </a:p>
                    <a:p>
                      <a:r>
                        <a:rPr lang="ru-RU" dirty="0" smtClean="0"/>
                        <a:t>8) бег на лыжах на 1 км (мин, с);</a:t>
                      </a:r>
                    </a:p>
                    <a:p>
                      <a:r>
                        <a:rPr lang="ru-RU" dirty="0" smtClean="0"/>
                        <a:t>9) бег на лыжах на 2 км (мин, с);</a:t>
                      </a:r>
                    </a:p>
                    <a:p>
                      <a:r>
                        <a:rPr lang="ru-RU" dirty="0" smtClean="0"/>
                        <a:t>10) бег на лыжах на 3 км (мин, с);</a:t>
                      </a:r>
                    </a:p>
                    <a:p>
                      <a:r>
                        <a:rPr lang="ru-RU" dirty="0" smtClean="0"/>
                        <a:t>11) бег на лыжах на 5 км (мин, с);</a:t>
                      </a:r>
                    </a:p>
                    <a:p>
                      <a:r>
                        <a:rPr lang="ru-RU" dirty="0" smtClean="0"/>
                        <a:t>12) передвижение на лыжах на 2 км (мин, с);</a:t>
                      </a:r>
                    </a:p>
                    <a:p>
                      <a:r>
                        <a:rPr lang="ru-RU" dirty="0" smtClean="0"/>
                        <a:t>13) передвижение на лыжах на 3 км (мин, с).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69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Четвертая ступень</a:t>
            </a:r>
            <a:br>
              <a:rPr lang="ru-RU" dirty="0"/>
            </a:br>
            <a:r>
              <a:rPr lang="ru-RU" dirty="0"/>
              <a:t>(возрастная группа от 12 до 13 лет включительно)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52946"/>
              </p:ext>
            </p:extLst>
          </p:nvPr>
        </p:nvGraphicFramePr>
        <p:xfrm>
          <a:off x="71500" y="807554"/>
          <a:ext cx="8964995" cy="4248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018"/>
                <a:gridCol w="519711"/>
                <a:gridCol w="2719628"/>
                <a:gridCol w="920571"/>
                <a:gridCol w="960595"/>
                <a:gridCol w="720448"/>
                <a:gridCol w="873053"/>
                <a:gridCol w="918180"/>
                <a:gridCol w="769791"/>
              </a:tblGrid>
              <a:tr h="2210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Физическое качество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979" marR="6979" marT="6979" marB="0" vert="vert270" anchor="ctr">
                    <a:solidFill>
                      <a:srgbClr val="0099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99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испытания (теста)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999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Нормативы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Мальчики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Девочки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Уровень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сложности (знак отличия)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Бронзовый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Серебряный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Золотой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Бронзовый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B6F4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Серебряный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Золотой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09999"/>
                    </a:solidFill>
                  </a:tcPr>
                </a:tc>
              </a:tr>
              <a:tr h="28369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Обязательные испытания (тесты)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9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Быстрота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979" marR="6979" marT="6979" marB="0" vert="vert270" anchor="ctr">
                    <a:solidFill>
                      <a:srgbClr val="F26F2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Бег на 30 м (с)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6,3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5,8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5,1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6,9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6,4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5,3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1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или бег на 60 м (с)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12,0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10,9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9,5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13,0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12,0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10,1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10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Выносливость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979" marR="6979" marT="6979" marB="0" vert="vert270" anchor="ctr"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1B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Бег на 1500 м (мин, с)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1B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9.10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8.29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6.50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10.15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9.19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7.14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2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Бег на лыжах на 2 км (мин, с)*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1B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15.35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14.31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12.30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17.15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16.08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13.30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3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или кросс на 3 км (бег по пересеченной местности (мин, с)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rgbClr val="01B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20.21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18.22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16.00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24.09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6979" marR="6979" marT="6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22.00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17.40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979" marR="6979" marT="697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1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652" y="-7342"/>
            <a:ext cx="7704348" cy="684077"/>
          </a:xfrm>
        </p:spPr>
        <p:txBody>
          <a:bodyPr>
            <a:normAutofit fontScale="90000"/>
          </a:bodyPr>
          <a:lstStyle/>
          <a:p>
            <a:r>
              <a:rPr lang="ru-RU" dirty="0"/>
              <a:t>Четвертая ступень</a:t>
            </a:r>
            <a:br>
              <a:rPr lang="ru-RU" dirty="0"/>
            </a:br>
            <a:r>
              <a:rPr lang="ru-RU" dirty="0"/>
              <a:t>(возрастная группа от 12 до 13 лет включительно)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78207"/>
              </p:ext>
            </p:extLst>
          </p:nvPr>
        </p:nvGraphicFramePr>
        <p:xfrm>
          <a:off x="1223628" y="807554"/>
          <a:ext cx="7776864" cy="425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716"/>
                <a:gridCol w="1027475"/>
                <a:gridCol w="950777"/>
                <a:gridCol w="950777"/>
                <a:gridCol w="877640"/>
                <a:gridCol w="918272"/>
                <a:gridCol w="914207"/>
              </a:tblGrid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Участники тестирования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Мальчики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Девочки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6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Уровень сложности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Знаки отличия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Бронзовый</a:t>
                      </a:r>
                      <a:endParaRPr lang="ru-RU" sz="105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Серебряный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Золотой </a:t>
                      </a:r>
                      <a:endParaRPr lang="ru-RU" sz="105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Бронзовый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Серебряный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Золотой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724" marR="5724" marT="5724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2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Количество испытаний (тестов) в возрастной группе 2018-2022 гг.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8684" marR="5724" marT="572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Количество испытаний (тестов) в возрастной группе 2023-2026 гг.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8684" marR="5724" marT="5724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49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Количество испытаний (тестов), которые необходимо выполнить для получения знака отличия Комплекса 2018-2022 гг.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8684" marR="5724" marT="5724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5724" marR="5724" marT="5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84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Количество испытаний (тестов), которые необходимо выполнить для получения знака отличия Комплекса 2023-2026 гг.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68684" marR="5724" marT="5724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5724" marR="5724" marT="57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7474"/>
            <a:ext cx="7128792" cy="1044116"/>
          </a:xfrm>
        </p:spPr>
        <p:txBody>
          <a:bodyPr>
            <a:normAutofit fontScale="90000"/>
          </a:bodyPr>
          <a:lstStyle/>
          <a:p>
            <a:r>
              <a:rPr lang="ru-RU" dirty="0"/>
              <a:t>Не популярные виды испытаний - менее 1% </a:t>
            </a:r>
            <a:r>
              <a:rPr lang="ru-RU" dirty="0" smtClean="0"/>
              <a:t>тестируемых, в </a:t>
            </a:r>
            <a:r>
              <a:rPr lang="ru-RU" dirty="0"/>
              <a:t>соответствующих возрастных группах, </a:t>
            </a:r>
            <a:r>
              <a:rPr lang="ru-RU" dirty="0" smtClean="0"/>
              <a:t>подлежащих упразднению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648" y="1311610"/>
            <a:ext cx="7596844" cy="356439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бег </a:t>
            </a:r>
            <a:r>
              <a:rPr lang="ru-RU" b="1" dirty="0">
                <a:solidFill>
                  <a:srgbClr val="002060"/>
                </a:solidFill>
              </a:rPr>
              <a:t>на 60 м – во II и III ступени, в этих возрастных ступенях для оценки </a:t>
            </a:r>
            <a:r>
              <a:rPr lang="ru-RU" b="1" dirty="0" smtClean="0">
                <a:solidFill>
                  <a:srgbClr val="002060"/>
                </a:solidFill>
              </a:rPr>
              <a:t>развития быстроты </a:t>
            </a:r>
            <a:r>
              <a:rPr lang="ru-RU" b="1" dirty="0">
                <a:solidFill>
                  <a:srgbClr val="002060"/>
                </a:solidFill>
              </a:rPr>
              <a:t>предлагается бег на 30 м;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бег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2000 м в IV ступени (12-13 лет), качество выносливость тестируют бегом на 1500м,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бег </a:t>
            </a:r>
            <a:r>
              <a:rPr lang="ru-RU" b="1" dirty="0">
                <a:solidFill>
                  <a:srgbClr val="002060"/>
                </a:solidFill>
              </a:rPr>
              <a:t>3000 м в IV ступени (14-15 лет), качество выносливость тестируют бегом на 2000м,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бег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лыжах 5 км в IV ступени (14-15 лет), качество выносливость тестируют бег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лыжах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 км;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бег </a:t>
            </a:r>
            <a:r>
              <a:rPr lang="ru-RU" b="1" dirty="0">
                <a:solidFill>
                  <a:srgbClr val="002060"/>
                </a:solidFill>
              </a:rPr>
              <a:t>30 м и 3х10 м – начиная с VI ступени (16-17 лет) по VIII </a:t>
            </a:r>
            <a:r>
              <a:rPr lang="ru-RU" b="1" dirty="0" smtClean="0">
                <a:solidFill>
                  <a:srgbClr val="002060"/>
                </a:solidFill>
              </a:rPr>
              <a:t>ступени (25-29 </a:t>
            </a:r>
            <a:r>
              <a:rPr lang="ru-RU" b="1" dirty="0">
                <a:solidFill>
                  <a:srgbClr val="002060"/>
                </a:solidFill>
              </a:rPr>
              <a:t>лет);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прыжок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длину с разбега из всех возрастных ступеней, так как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проявление скоростно-силовых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способностей тестируют прыжком в длину с места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720588" y="163564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79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 12" descr="Декоративный элемент">
            <a:extLst>
              <a:ext uri="{FF2B5EF4-FFF2-40B4-BE49-F238E27FC236}">
                <a16:creationId xmlns="" xmlns:a16="http://schemas.microsoft.com/office/drawing/2014/main" id="{A355DF2C-3CA3-4A5E-815C-B586A529C6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60842" y="1768029"/>
            <a:ext cx="7773473" cy="294482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121E24A-B45F-4E84-817F-A0D105887FBE}"/>
              </a:ext>
            </a:extLst>
          </p:cNvPr>
          <p:cNvSpPr txBox="1">
            <a:spLocks/>
          </p:cNvSpPr>
          <p:nvPr/>
        </p:nvSpPr>
        <p:spPr>
          <a:xfrm>
            <a:off x="1511660" y="584685"/>
            <a:ext cx="6350937" cy="6259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rgbClr val="003E8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9B523BB-9306-44B4-ADB8-F96A8F861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763887"/>
            <a:ext cx="1527943" cy="152794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6063726" y="3240441"/>
            <a:ext cx="2906377" cy="1192260"/>
            <a:chOff x="6624917" y="2889723"/>
            <a:chExt cx="2906377" cy="1192260"/>
          </a:xfrm>
        </p:grpSpPr>
        <p:sp>
          <p:nvSpPr>
            <p:cNvPr id="11" name="Подзаголовок 2">
              <a:extLst>
                <a:ext uri="{FF2B5EF4-FFF2-40B4-BE49-F238E27FC236}">
                  <a16:creationId xmlns="" xmlns:a16="http://schemas.microsoft.com/office/drawing/2014/main" id="{5194F1D9-7A33-443B-A3B5-767CCFBAC7BD}"/>
                </a:ext>
              </a:extLst>
            </p:cNvPr>
            <p:cNvSpPr txBox="1">
              <a:spLocks/>
            </p:cNvSpPr>
            <p:nvPr/>
          </p:nvSpPr>
          <p:spPr>
            <a:xfrm>
              <a:off x="6628316" y="2889723"/>
              <a:ext cx="2902978" cy="36608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600" b="1" dirty="0" smtClean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тел</a:t>
              </a:r>
              <a:r>
                <a:rPr lang="ru-RU" sz="1600" b="1" dirty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.(812) 572-12-90 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A90CA1E0-1BBF-466A-8679-8D2CE9B650EA}"/>
                </a:ext>
              </a:extLst>
            </p:cNvPr>
            <p:cNvSpPr/>
            <p:nvPr/>
          </p:nvSpPr>
          <p:spPr>
            <a:xfrm>
              <a:off x="7500797" y="3743429"/>
              <a:ext cx="144806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t.me/</a:t>
              </a:r>
              <a:r>
                <a:rPr kumimoji="0" lang="en-US" sz="1600" b="1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gkcfsr</a:t>
              </a:r>
              <a:endParaRPr kumimoji="0" lang="ru-RU" sz="16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BCEF814D-5556-4BFD-9CDB-62603827C75D}"/>
                </a:ext>
              </a:extLst>
            </p:cNvPr>
            <p:cNvSpPr/>
            <p:nvPr/>
          </p:nvSpPr>
          <p:spPr>
            <a:xfrm>
              <a:off x="6624917" y="3238052"/>
              <a:ext cx="29029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en-US" sz="1600" b="1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fsr.bb@obr.gov.spb.ru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67E11238-C6CB-426E-9035-29F335103034}"/>
                </a:ext>
              </a:extLst>
            </p:cNvPr>
            <p:cNvSpPr/>
            <p:nvPr/>
          </p:nvSpPr>
          <p:spPr>
            <a:xfrm>
              <a:off x="6624917" y="3481903"/>
              <a:ext cx="290297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latin typeface="+mj-lt"/>
                </a:rPr>
                <a:t>vk.com/sport_club_sbp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57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13144</TotalTime>
  <Words>709</Words>
  <Application>Microsoft Office PowerPoint</Application>
  <PresentationFormat>Экран (16:9)</PresentationFormat>
  <Paragraphs>216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Предложения по совершенствованию Комплекса ГТО на 2023-2026гг.</vt:lpstr>
      <vt:lpstr>Предложения по совершенствованию Комплекса ГТО на 2023-2026гг.</vt:lpstr>
      <vt:lpstr>Предложения по совершенствованию Комплекса ГТО на 2023-2026гг.</vt:lpstr>
      <vt:lpstr>Четвертая ступень (возрастная группа от 12 до 13 лет включительно)</vt:lpstr>
      <vt:lpstr>Четвертая ступень (возрастная группа от 12 до 13 лет включительно)</vt:lpstr>
      <vt:lpstr>Не популярные виды испытаний - менее 1% тестируемых, в соответствующих возрастных группах, подлежащих упразднению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Андрей</cp:lastModifiedBy>
  <cp:revision>406</cp:revision>
  <cp:lastPrinted>2017-03-30T08:39:18Z</cp:lastPrinted>
  <dcterms:created xsi:type="dcterms:W3CDTF">2017-03-23T13:26:11Z</dcterms:created>
  <dcterms:modified xsi:type="dcterms:W3CDTF">2023-03-27T14:42:50Z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