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sldIdLst>
    <p:sldId id="256" r:id="rId3"/>
    <p:sldId id="312" r:id="rId4"/>
    <p:sldId id="316" r:id="rId5"/>
    <p:sldId id="319" r:id="rId6"/>
    <p:sldId id="320" r:id="rId7"/>
    <p:sldId id="322" r:id="rId8"/>
    <p:sldId id="323" r:id="rId9"/>
    <p:sldId id="324" r:id="rId10"/>
    <p:sldId id="325" r:id="rId11"/>
    <p:sldId id="318" r:id="rId12"/>
    <p:sldId id="321" r:id="rId13"/>
    <p:sldId id="328" r:id="rId14"/>
    <p:sldId id="335" r:id="rId15"/>
    <p:sldId id="331" r:id="rId16"/>
    <p:sldId id="327" r:id="rId17"/>
    <p:sldId id="336" r:id="rId18"/>
    <p:sldId id="332" r:id="rId19"/>
    <p:sldId id="333" r:id="rId20"/>
    <p:sldId id="334" r:id="rId21"/>
    <p:sldId id="326" r:id="rId22"/>
    <p:sldId id="317" r:id="rId23"/>
    <p:sldId id="337" r:id="rId24"/>
    <p:sldId id="338" r:id="rId25"/>
    <p:sldId id="310" r:id="rId26"/>
    <p:sldId id="339" r:id="rId27"/>
    <p:sldId id="340" r:id="rId28"/>
    <p:sldId id="341" r:id="rId29"/>
    <p:sldId id="342" r:id="rId30"/>
    <p:sldId id="343" r:id="rId31"/>
    <p:sldId id="273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9F"/>
    <a:srgbClr val="0563C1"/>
    <a:srgbClr val="2E75B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4651" autoAdjust="0"/>
  </p:normalViewPr>
  <p:slideViewPr>
    <p:cSldViewPr snapToGrid="0">
      <p:cViewPr varScale="1">
        <p:scale>
          <a:sx n="110" d="100"/>
          <a:sy n="110" d="100"/>
        </p:scale>
        <p:origin x="81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A80-4DB6-43C6-B585-DC2637E6951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523F-0808-4B13-B657-CDB598962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5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523F-0808-4B13-B657-CDB598962CB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7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523F-0808-4B13-B657-CDB598962CB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sp>
        <p:nvSpPr>
          <p:cNvPr id="29" name="Текст 28"/>
          <p:cNvSpPr>
            <a:spLocks noGrp="1"/>
          </p:cNvSpPr>
          <p:nvPr>
            <p:ph type="body" sz="quarter" idx="10" hasCustomPrompt="1"/>
          </p:nvPr>
        </p:nvSpPr>
        <p:spPr>
          <a:xfrm>
            <a:off x="2384808" y="2968476"/>
            <a:ext cx="7422384" cy="9144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1" hasCustomPrompt="1"/>
          </p:nvPr>
        </p:nvSpPr>
        <p:spPr>
          <a:xfrm>
            <a:off x="4315619" y="4388803"/>
            <a:ext cx="3560763" cy="366077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lvl="1"/>
            <a:r>
              <a:rPr lang="ru-RU" dirty="0"/>
              <a:t>Докладчик: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36925" y="4940174"/>
            <a:ext cx="5518150" cy="82297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3" hasCustomPrompt="1"/>
          </p:nvPr>
        </p:nvSpPr>
        <p:spPr>
          <a:xfrm>
            <a:off x="5197232" y="6126248"/>
            <a:ext cx="1751498" cy="355428"/>
          </a:xfrm>
          <a:solidFill>
            <a:srgbClr val="29679F"/>
          </a:solidFill>
        </p:spPr>
        <p:txBody>
          <a:bodyPr anchor="ctr"/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/>
              <a:t>00.00.2020</a:t>
            </a:r>
          </a:p>
        </p:txBody>
      </p:sp>
    </p:spTree>
    <p:extLst>
      <p:ext uri="{BB962C8B-B14F-4D97-AF65-F5344CB8AC3E}">
        <p14:creationId xmlns:p14="http://schemas.microsoft.com/office/powerpoint/2010/main" val="164477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54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sp>
        <p:nvSpPr>
          <p:cNvPr id="29" name="Текст 28"/>
          <p:cNvSpPr>
            <a:spLocks noGrp="1"/>
          </p:cNvSpPr>
          <p:nvPr>
            <p:ph type="body" sz="quarter" idx="10" hasCustomPrompt="1"/>
          </p:nvPr>
        </p:nvSpPr>
        <p:spPr>
          <a:xfrm>
            <a:off x="2384808" y="2968476"/>
            <a:ext cx="7422384" cy="9144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1" hasCustomPrompt="1"/>
          </p:nvPr>
        </p:nvSpPr>
        <p:spPr>
          <a:xfrm>
            <a:off x="4315619" y="4388803"/>
            <a:ext cx="3560763" cy="366077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lvl="1"/>
            <a:r>
              <a:rPr lang="ru-RU" dirty="0"/>
              <a:t>Докладчик: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36925" y="4940174"/>
            <a:ext cx="5518150" cy="82297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3" hasCustomPrompt="1"/>
          </p:nvPr>
        </p:nvSpPr>
        <p:spPr>
          <a:xfrm>
            <a:off x="5197232" y="6126248"/>
            <a:ext cx="1751498" cy="355428"/>
          </a:xfrm>
          <a:solidFill>
            <a:srgbClr val="29679F"/>
          </a:solidFill>
        </p:spPr>
        <p:txBody>
          <a:bodyPr anchor="ctr"/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/>
              <a:t>00.00.2020</a:t>
            </a:r>
          </a:p>
        </p:txBody>
      </p:sp>
    </p:spTree>
    <p:extLst>
      <p:ext uri="{BB962C8B-B14F-4D97-AF65-F5344CB8AC3E}">
        <p14:creationId xmlns:p14="http://schemas.microsoft.com/office/powerpoint/2010/main" val="382158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6665768"/>
            <a:ext cx="12192000" cy="192232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0"/>
            <a:ext cx="12192000" cy="566810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1050"/>
            <a:ext cx="12192000" cy="606876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 anchor="ctr">
            <a:norm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531" y="601050"/>
            <a:ext cx="8696938" cy="5679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18" y="23377"/>
            <a:ext cx="2331389" cy="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17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98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28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481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466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93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6665768"/>
            <a:ext cx="12192000" cy="192232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0"/>
            <a:ext cx="12192000" cy="566810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1050"/>
            <a:ext cx="12192000" cy="606876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 anchor="ctr">
            <a:norm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531" y="601050"/>
            <a:ext cx="8696938" cy="5679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18" y="23377"/>
            <a:ext cx="2331389" cy="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34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812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918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217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956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2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5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8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B77A-1375-4BBB-A383-2AAAE210817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1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0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243689993d96d59e4cf5a3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277f6f08b961566f6fcff7d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679719b50569011efe693a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cloud/64749c4af47e730bd5eca25c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fsr.balticbereg.ru/deyatelnost-podrazdeleniya/smotry-konkursy-aktsii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0" y="4243004"/>
            <a:ext cx="2800564" cy="1890980"/>
          </a:xfrm>
          <a:prstGeom prst="rect">
            <a:avLst/>
          </a:prstGeom>
        </p:spPr>
      </p:pic>
      <p:sp>
        <p:nvSpPr>
          <p:cNvPr id="14" name="Текст 35"/>
          <p:cNvSpPr>
            <a:spLocks noGrp="1"/>
          </p:cNvSpPr>
          <p:nvPr>
            <p:ph type="body" sz="quarter" idx="13"/>
          </p:nvPr>
        </p:nvSpPr>
        <p:spPr>
          <a:xfrm>
            <a:off x="5070606" y="6463933"/>
            <a:ext cx="2141599" cy="265611"/>
          </a:xfrm>
          <a:solidFill>
            <a:srgbClr val="29679F"/>
          </a:solidFill>
        </p:spPr>
        <p:txBody>
          <a:bodyPr anchor="ctr">
            <a:normAutofit fontScale="77500" lnSpcReduction="20000"/>
          </a:bodyPr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 smtClean="0"/>
              <a:t>25 июня 2024 </a:t>
            </a:r>
            <a:r>
              <a:rPr lang="ru-RU" dirty="0"/>
              <a:t>г.</a:t>
            </a:r>
          </a:p>
        </p:txBody>
      </p:sp>
      <p:pic>
        <p:nvPicPr>
          <p:cNvPr id="6" name="Рисунок 5" descr="герб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782" y="243383"/>
            <a:ext cx="705248" cy="80909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3451" y="1121799"/>
            <a:ext cx="11895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itchFamily="18" charset="0"/>
              </a:rPr>
              <a:t>ПРАВИТЕЛЬСТВО САНКТ-ПЕТЕРБУРГА  </a:t>
            </a:r>
            <a:br>
              <a:rPr lang="ru-RU" sz="12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1200" dirty="0">
                <a:solidFill>
                  <a:srgbClr val="002060"/>
                </a:solidFill>
                <a:cs typeface="Times New Roman" pitchFamily="18" charset="0"/>
              </a:rPr>
              <a:t>КОМИТЕТ ПО ОБРАЗОВАНИЮ</a:t>
            </a:r>
            <a:br>
              <a:rPr lang="ru-RU" sz="12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1200" dirty="0">
                <a:solidFill>
                  <a:srgbClr val="002060"/>
                </a:solidFill>
                <a:cs typeface="Times New Roman" pitchFamily="18" charset="0"/>
              </a:rPr>
              <a:t>ГОСУДАРСТВЕННОЕ БЮДЖЕТНОЕ НЕТИПОВОЕ ОБРАЗОВАТЕЛЬНОЕ УЧРЕЖДЕНИЕ САНКТ-ПЕТЕРБУРГА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БАЛТИЙСКИЙ БЕРЕГ»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3119" y="2646869"/>
            <a:ext cx="117565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Организация и проведение Всероссийских смотров, конкурсов и акций 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физкультурно-спортивной направленности в 2024 году</a:t>
            </a:r>
          </a:p>
        </p:txBody>
      </p:sp>
    </p:spTree>
    <p:extLst>
      <p:ext uri="{BB962C8B-B14F-4D97-AF65-F5344CB8AC3E}">
        <p14:creationId xmlns:p14="http://schemas.microsoft.com/office/powerpoint/2010/main" val="17858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Этапы проведения мероприятия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842" y="758537"/>
            <a:ext cx="11812249" cy="15589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Всероссийский конкурс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профессионального мастерства среди педагогических работников, осуществляющих обучение детей </a:t>
            </a:r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дополнительным общеобразовательным программам </a:t>
            </a:r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области физической культуры и спорта</a:t>
            </a:r>
          </a:p>
          <a:p>
            <a:pPr>
              <a:lnSpc>
                <a:spcPct val="100000"/>
              </a:lnSpc>
            </a:pPr>
            <a:endParaRPr lang="ru-RU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709" y="2555189"/>
            <a:ext cx="529332" cy="3256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ЭТАПЫ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3713" y="2555189"/>
            <a:ext cx="11071599" cy="52120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 этап (муниципальный заочный) – до 30 июня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33713" y="3336102"/>
            <a:ext cx="11071599" cy="615696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II этап (региональный заочный) – до </a:t>
            </a:r>
            <a:r>
              <a:rPr lang="ru-RU" b="1" dirty="0" smtClean="0">
                <a:solidFill>
                  <a:srgbClr val="002060"/>
                </a:solidFill>
              </a:rPr>
              <a:t>31 </a:t>
            </a:r>
            <a:r>
              <a:rPr lang="ru-RU" b="1" dirty="0">
                <a:solidFill>
                  <a:srgbClr val="002060"/>
                </a:solidFill>
              </a:rPr>
              <a:t>июля 2024 </a:t>
            </a:r>
            <a:r>
              <a:rPr lang="ru-RU" b="1" dirty="0" smtClean="0">
                <a:solidFill>
                  <a:srgbClr val="002060"/>
                </a:solidFill>
              </a:rPr>
              <a:t>года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833714" y="4139208"/>
            <a:ext cx="11096894" cy="715617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III этап (всероссийский заочный) – с </a:t>
            </a:r>
            <a:r>
              <a:rPr lang="ru-RU" b="1" dirty="0" smtClean="0">
                <a:solidFill>
                  <a:srgbClr val="002060"/>
                </a:solidFill>
              </a:rPr>
              <a:t>01 августа </a:t>
            </a:r>
            <a:r>
              <a:rPr lang="ru-RU" b="1" dirty="0">
                <a:solidFill>
                  <a:srgbClr val="002060"/>
                </a:solidFill>
              </a:rPr>
              <a:t>до 20 августа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44707" y="3336102"/>
            <a:ext cx="307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44706" y="3951798"/>
            <a:ext cx="307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дзаголовок 2"/>
          <p:cNvSpPr txBox="1">
            <a:spLocks/>
          </p:cNvSpPr>
          <p:nvPr/>
        </p:nvSpPr>
        <p:spPr>
          <a:xfrm>
            <a:off x="833713" y="5092500"/>
            <a:ext cx="11096893" cy="71952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IV этап Финал (всероссийский очный) – сентябрь 2024 года 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ru-RU" b="1" dirty="0">
                <a:solidFill>
                  <a:srgbClr val="002060"/>
                </a:solidFill>
              </a:rPr>
              <a:t>по назначению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5918" y="6049703"/>
            <a:ext cx="9532481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Регистрация на региональный этап -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https://forms.yandex.ru/u/6243689993d96d59e4cf5a3a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9" y="0"/>
            <a:ext cx="9316726" cy="566811"/>
          </a:xfrm>
        </p:spPr>
        <p:txBody>
          <a:bodyPr>
            <a:noAutofit/>
          </a:bodyPr>
          <a:lstStyle/>
          <a:p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26423" y="940526"/>
            <a:ext cx="11810995" cy="5024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№ 1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«Педагог – формула успеха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1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№ 2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«Право быть равным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endParaRPr lang="ru-RU" sz="1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№ 3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«Шаг в профессии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14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№ 4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ea typeface="Calibri" panose="020F0502020204030204" pitchFamily="34" charset="0"/>
              </a:rPr>
              <a:t>Амбассадор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 здоровья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14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№ 5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«Спортивная династия – путь к совершенству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563" y="1387359"/>
            <a:ext cx="11997558" cy="5171095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Требования к содержанию: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Ф.И.О. участника;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место работы и должность;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стаж в данной организации/опыт работы (для номинации №4 «</a:t>
            </a:r>
            <a:r>
              <a:rPr lang="ru-RU" sz="2000" dirty="0" err="1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Амбассадор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 здоровья»);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по каким видам спорта осуществляет свою профессиональную деятельность </a:t>
            </a: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обучающимися;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количество секций, которые ведет участник;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самые яркие достижения обучающихся за время работы;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профессиональные достижения участника/ достижения членов семьи, количество поколений (для номинации №5 «Спортивная династия – путь к совершенству»);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хобби, увлечения;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педагогическое кредо участника;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другая интересная информация, которую захочет представить участник.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4765" y="762393"/>
            <a:ext cx="902247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«Визитная карточка» Видеоролик (заочный этап)</a:t>
            </a:r>
          </a:p>
        </p:txBody>
      </p:sp>
    </p:spTree>
    <p:extLst>
      <p:ext uri="{BB962C8B-B14F-4D97-AF65-F5344CB8AC3E}">
        <p14:creationId xmlns:p14="http://schemas.microsoft.com/office/powerpoint/2010/main" val="23301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075" y="1688118"/>
            <a:ext cx="11487807" cy="20928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Окончательный вариант смонтированного видеоролика сохранять в форматах AVI, MOV, MPEG, МP4. </a:t>
            </a:r>
            <a:endParaRPr lang="ru-RU" sz="2000" dirty="0" smtClean="0">
              <a:solidFill>
                <a:srgbClr val="002060"/>
              </a:solidFill>
              <a:latin typeface="Calibri (Основной текст)"/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Минимальное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разрешение видеоролика – 480x360 для 4:3, 480x272 для 16:9, не ниже </a:t>
            </a: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240px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(пикселей). Ориентация – горизонтальная. </a:t>
            </a:r>
            <a:endParaRPr lang="ru-RU" sz="2000" dirty="0" smtClean="0">
              <a:solidFill>
                <a:srgbClr val="002060"/>
              </a:solidFill>
              <a:latin typeface="Calibri (Основной текст)"/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Продолжительность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записи видеоролика до 3-х минут.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63743" y="876788"/>
            <a:ext cx="902247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«Визитная карточка» Видеоролик (заочный этап)</a:t>
            </a:r>
          </a:p>
        </p:txBody>
      </p:sp>
    </p:spTree>
    <p:extLst>
      <p:ext uri="{BB962C8B-B14F-4D97-AF65-F5344CB8AC3E}">
        <p14:creationId xmlns:p14="http://schemas.microsoft.com/office/powerpoint/2010/main" val="12538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797" y="1545015"/>
            <a:ext cx="11997558" cy="1939164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Для номинации №4 «</a:t>
            </a:r>
            <a:r>
              <a:rPr lang="ru-RU" b="1" dirty="0" err="1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Амбассадор</a:t>
            </a:r>
            <a:r>
              <a:rPr lang="ru-RU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 здоровья</a:t>
            </a:r>
            <a:r>
              <a:rPr lang="ru-RU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»:</a:t>
            </a:r>
            <a:r>
              <a:rPr lang="ru-RU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участник </a:t>
            </a:r>
            <a:r>
              <a:rPr lang="ru-RU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представляет опыт работы, направленный на формирование в образовательных организациях осознанной потребности в систематических занятиях физической культурой </a:t>
            </a:r>
            <a:r>
              <a:rPr lang="ru-RU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          и </a:t>
            </a:r>
            <a:r>
              <a:rPr lang="ru-RU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спортом, укрепление и сохранение профессионального здоровья педагогических работников.</a:t>
            </a:r>
            <a:endParaRPr lang="ru-RU" dirty="0" smtClean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4765" y="841223"/>
            <a:ext cx="902247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«Визитная карточка» Видеоролик (заочный этап)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8680" y="3661460"/>
            <a:ext cx="11997558" cy="1939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39370" indent="287338" algn="just">
              <a:lnSpc>
                <a:spcPct val="100000"/>
              </a:lnSpc>
            </a:pPr>
            <a:r>
              <a:rPr lang="ru-RU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Для номинации №5 «Спортивная династия – путь к совершенству»: </a:t>
            </a:r>
            <a:r>
              <a:rPr lang="ru-RU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участник(</a:t>
            </a:r>
            <a:r>
              <a:rPr lang="ru-RU" dirty="0" err="1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ки</a:t>
            </a:r>
            <a:r>
              <a:rPr lang="ru-RU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) в видеоролике представляет(ют) свою династию, ее «зарождение», профессиональные достижения и достижения членов семьи, количество поколений, общий трудовой стаж, семейные традиции и другую интересную информацию, которую посчитает(ют) необходимым представить.</a:t>
            </a:r>
            <a:endParaRPr lang="ru-RU" dirty="0" smtClean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9164" y="789857"/>
            <a:ext cx="545367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Открытое занятие (заочный этап)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9585" y="1509071"/>
            <a:ext cx="11710675" cy="107647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39370" indent="287338" algn="just">
              <a:lnSpc>
                <a:spcPct val="100000"/>
              </a:lnSpc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Видеозапись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фрагмента занятия, на основании содержания плана-конспекта занятия, раскрывающего современные принципы обучения и воспитания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обучающихся.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39584" y="2781539"/>
            <a:ext cx="11710675" cy="107647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39370" indent="287338" algn="just">
              <a:lnSpc>
                <a:spcPct val="100000"/>
              </a:lnSpc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: фрагмент занятия (до 20 минут), включающего инновационные, эффективные приемы, методы, технологии обучения, отражающего современные тенденции развития дополнительного образования. 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39585" y="4054007"/>
            <a:ext cx="11710674" cy="107647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39370" indent="287338" algn="just">
              <a:lnSpc>
                <a:spcPct val="100000"/>
              </a:lnSpc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Для номинации № 4 «</a:t>
            </a:r>
            <a:r>
              <a:rPr lang="ru-RU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Амбассадор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 здоровья»: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видеозапись фрагмента занятия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             с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педагогическими работниками.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39584" y="5326475"/>
            <a:ext cx="11710675" cy="118468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39370" indent="287338" algn="just">
              <a:lnSpc>
                <a:spcPct val="100000"/>
              </a:lnSpc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: фрагмент занятия (до 20 минут), раскрывающего инновационные, эффективные приемы, методы, технологии обучения, отражающего систему работы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              с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педагогами.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8085" y="787264"/>
            <a:ext cx="545367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Открытое занятие (заочный этап)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9585" y="1509071"/>
            <a:ext cx="11710675" cy="29525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3937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Окончательный вариант смонтированного фрагмента учебного занятия сохранять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               в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форматах AVI, MOV, MPEG, МP4. </a:t>
            </a:r>
            <a:endParaRPr lang="ru-RU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342900" marR="3937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Минимальное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разрешение видеоролика – 480x360 для 4:3, 480x272 для 16:9,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                   не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ниже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240px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(пикселей). Ориентация – горизонтальная. </a:t>
            </a:r>
            <a:endParaRPr lang="ru-RU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342900" marR="3937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Продолжительность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записи видеоролика до 20 минут. Видеоролик должен иметь качественное звучание и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418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935" y="1509070"/>
            <a:ext cx="11734325" cy="1061501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</a:rPr>
              <a:t>Цель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: показать накопленный опыт и инновационные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методики в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профессиональной, учебно-методической деятельности участника и соревновательной деятельности обучающихся </a:t>
            </a:r>
            <a:r>
              <a:rPr lang="ru-RU" sz="2000" u="sng" dirty="0">
                <a:solidFill>
                  <a:srgbClr val="002060"/>
                </a:solidFill>
                <a:ea typeface="Calibri" panose="020F0502020204030204" pitchFamily="34" charset="0"/>
              </a:rPr>
              <a:t>за три последних года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0306" y="787264"/>
            <a:ext cx="975138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Портфолио конкурсанта (методический кейс) (заочный этап)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5935" y="2769157"/>
            <a:ext cx="11734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287338"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 представления наработанных материалов, включающих: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авторские программы; </a:t>
            </a:r>
            <a:endParaRPr lang="ru-RU" sz="2000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рекомендации,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пособия;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публикации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авторских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материалов;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документы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подтверждающие участие конкурсанта в мероприятиях, конкурсах, акциях, фестивалях, конференциях, мастер-классах, семинарах,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вебинарах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 направлению физическая культура и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спорт;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участие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конкурсанта в значимых всероссийских конкурсах профессионального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мастерства;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документы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обучающихся, подтверждающие участие в мероприятиях, включенных во Всероссийский сводный календарный план физкультурных и спортивных мероприятий, направленных на развитие физической культуры и спорта в общеобразовательных организациях, организациях дополнительного образования, профессиональных образовательных организациях и образовательных организациях высшего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42761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308" y="1504650"/>
            <a:ext cx="11634952" cy="1061501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</a:rPr>
              <a:t>Цель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: показать накопленный опыт и инновационные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методики в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профессиональной, учебно-методической деятельности участника и соревновательной деятельности обучающихся </a:t>
            </a:r>
            <a:r>
              <a:rPr lang="ru-RU" sz="2000" u="sng" dirty="0">
                <a:solidFill>
                  <a:srgbClr val="002060"/>
                </a:solidFill>
                <a:ea typeface="Calibri" panose="020F0502020204030204" pitchFamily="34" charset="0"/>
              </a:rPr>
              <a:t>за три последних года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0306" y="787264"/>
            <a:ext cx="975138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Портфолио конкурсанта (методический кейс) (заочный этап)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5307" y="2760317"/>
            <a:ext cx="116349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287338"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 представления наработанных материалов, включающих: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участие обучающихся в значимых всероссийских мероприятиях в области физической культуры                         и спорта;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участие конкурсанта в судейской деятельности мероприятий комплекса ГТО;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получение конкурсантом и (или) его обучающимися грантов, премий и иных поощрений                                      от губернатора, мэра и др.;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наличие ведомственных званий, наград;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наличие квалификационной категории; 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информацию о курсах повышения квалификации участника;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достижения участника в сфере физической культуры и спорта (присвоение разрядов и званий Кандидат в мастера спорта, Мастер спорта, Мастер спорта международного класса);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наличие судейской категории у участника.</a:t>
            </a:r>
          </a:p>
        </p:txBody>
      </p:sp>
    </p:spTree>
    <p:extLst>
      <p:ext uri="{BB962C8B-B14F-4D97-AF65-F5344CB8AC3E}">
        <p14:creationId xmlns:p14="http://schemas.microsoft.com/office/powerpoint/2010/main" val="19022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308" y="1644725"/>
            <a:ext cx="11634952" cy="1061501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Цель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: показать накопленный опыт и инновационные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методики в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профессиональной, учебно-методической деятельности участника и соревновательной деятельности обучающихся </a:t>
            </a:r>
            <a:r>
              <a:rPr lang="ru-RU" u="sng" dirty="0">
                <a:solidFill>
                  <a:srgbClr val="002060"/>
                </a:solidFill>
                <a:ea typeface="Calibri" panose="020F0502020204030204" pitchFamily="34" charset="0"/>
              </a:rPr>
              <a:t>за три последних года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0306" y="787264"/>
            <a:ext cx="975138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Портфолио конкурсанта (методический кейс) (заочный этап)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561" y="3040468"/>
            <a:ext cx="118336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268288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 представления наработанных материалов, включающих:</a:t>
            </a:r>
          </a:p>
          <a:p>
            <a:pPr lvl="0" indent="2682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количество обучающихся – выпускников, поступивших в профильные профессиональные образовательные организации, высшего образования физкультурно-спортивной направленности (справка о поступлении обучающихся в профильные профессиональные образовательные организации, образовательные организации высшего образования, заверенная руководителем);</a:t>
            </a:r>
          </a:p>
          <a:p>
            <a:pPr lvl="0" indent="2682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количество обучающихся, выполнивших нормативы испытаний (тесты) Всероссийского физкультурно-спортивного комплекса «Готов к труду и обороне» (ГТО) (справка, заверенная руководителем и копия удостоверения о присвоении знака отличия).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329" y="-1"/>
            <a:ext cx="5606194" cy="588475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Объявленные Всероссийские конкурсы 2024 года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224569" y="4216230"/>
            <a:ext cx="5554639" cy="2237663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Всероссийская акция </a:t>
            </a:r>
            <a:br>
              <a:rPr lang="ru-RU" sz="22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«Физическая </a:t>
            </a: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культура и спорт – альтернатива пагубным привычкам</a:t>
            </a: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4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225642" y="4216230"/>
            <a:ext cx="5687477" cy="2334330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Открытый публичный Всероссийский конкурс среди организаций дополнительного образования физкультурно-спортивной направленности по итогам работы за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2023/2024 учебный 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год</a:t>
            </a: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225642" y="1023880"/>
            <a:ext cx="5687477" cy="2656974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2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Открытый заочный Всероссийский </a:t>
            </a:r>
            <a:br>
              <a:rPr lang="ru-RU" sz="22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смотр-конкурс на лучшую постановку физкультурной работы и развитие массового спорта среди школьных спортивных клубов Санкт-Петербурга</a:t>
            </a:r>
            <a:br>
              <a:rPr lang="ru-RU" sz="22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2023/2024 учебном году</a:t>
            </a:r>
            <a:endParaRPr lang="ru-RU" sz="2200" b="1" dirty="0">
              <a:solidFill>
                <a:srgbClr val="7030A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6224569" y="1023880"/>
            <a:ext cx="5554639" cy="2670620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Всероссийский конкурс профессионального мастерства </a:t>
            </a:r>
            <a:r>
              <a:rPr lang="ru-RU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        среди </a:t>
            </a:r>
            <a:r>
              <a:rPr lang="ru-RU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педагогических работников, осуществляющих обучение </a:t>
            </a:r>
            <a:r>
              <a:rPr lang="ru-RU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детей                     по </a:t>
            </a:r>
            <a:r>
              <a:rPr lang="ru-RU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дополнительным общеобразовательным программам </a:t>
            </a:r>
            <a:r>
              <a:rPr lang="ru-RU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           в </a:t>
            </a:r>
            <a:r>
              <a:rPr lang="ru-RU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области физической культуры и спорта </a:t>
            </a:r>
          </a:p>
        </p:txBody>
      </p:sp>
    </p:spTree>
    <p:extLst>
      <p:ext uri="{BB962C8B-B14F-4D97-AF65-F5344CB8AC3E}">
        <p14:creationId xmlns:p14="http://schemas.microsoft.com/office/powerpoint/2010/main" val="17499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563" y="2994614"/>
            <a:ext cx="11880996" cy="3263463"/>
          </a:xfrm>
        </p:spPr>
        <p:txBody>
          <a:bodyPr>
            <a:noAutofit/>
          </a:bodyPr>
          <a:lstStyle/>
          <a:p>
            <a:pPr marR="39370" indent="361950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Папка 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«Документы» должна содержать:</a:t>
            </a:r>
            <a:endParaRPr lang="ru-RU" b="1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R="39370" indent="3619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решение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региональной конкурсной комиссии (Приложение № 4);</a:t>
            </a:r>
          </a:p>
          <a:p>
            <a:pPr marR="39370" indent="3619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заявку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на участие в III этапе (всероссийском заочном) Конкурса (Приложение № 5);</a:t>
            </a:r>
          </a:p>
          <a:p>
            <a:pPr marR="39370" indent="3619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согласие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участника финала Конкурса на обработку персональных данных (Приложение № 6);</a:t>
            </a:r>
          </a:p>
          <a:p>
            <a:pPr marR="39370" indent="3619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справку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от руководителя организации о количестве лет стажа работы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для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номинации №3 «Шаг в профессии» (Приложение № 7).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6563" y="1006816"/>
            <a:ext cx="118809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361950" algn="just">
              <a:lnSpc>
                <a:spcPct val="10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Конкурсные материалы принимаются только в электронном виде. </a:t>
            </a:r>
            <a:r>
              <a:rPr lang="ru-RU" sz="2400" b="1" dirty="0">
                <a:solidFill>
                  <a:srgbClr val="002060"/>
                </a:solidFill>
                <a:ea typeface="Calibri" panose="020F0502020204030204" pitchFamily="34" charset="0"/>
              </a:rPr>
              <a:t>Участники группируют конкурсные материалы в 4 электронных папках: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 «Документы», «Видеоролик», «Открытое занятие» (план-конспект представленного фрагмента занятия, заверенный руководителем) и «Портфолио (методический кейс)».</a:t>
            </a:r>
            <a:endParaRPr lang="ru-RU" sz="24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Этапы проведения мероприятия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602" y="955103"/>
            <a:ext cx="11813816" cy="11787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Всероссийская акция </a:t>
            </a:r>
            <a:b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«Физическая </a:t>
            </a:r>
            <a:r>
              <a:rPr lang="ru-RU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культура и спорт – альтернатива пагубным привычкам</a:t>
            </a: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»</a:t>
            </a:r>
            <a:endParaRPr lang="en-US" sz="28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2602" y="2509922"/>
            <a:ext cx="529332" cy="33470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ЭТАПЫ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15606" y="2509922"/>
            <a:ext cx="11071599" cy="52120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 этап (школьный) – до 29 июня 2024 </a:t>
            </a:r>
            <a:r>
              <a:rPr lang="ru-RU" b="1" dirty="0" smtClean="0">
                <a:solidFill>
                  <a:srgbClr val="002060"/>
                </a:solidFill>
              </a:rPr>
              <a:t>года проходит </a:t>
            </a:r>
            <a:r>
              <a:rPr lang="ru-RU" b="1" dirty="0">
                <a:solidFill>
                  <a:srgbClr val="002060"/>
                </a:solidFill>
              </a:rPr>
              <a:t>в образовательных </a:t>
            </a:r>
            <a:r>
              <a:rPr lang="ru-RU" b="1" dirty="0" smtClean="0">
                <a:solidFill>
                  <a:srgbClr val="002060"/>
                </a:solidFill>
              </a:rPr>
              <a:t>организациях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15606" y="3261592"/>
            <a:ext cx="11071599" cy="615696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II </a:t>
            </a:r>
            <a:r>
              <a:rPr lang="ru-RU" sz="2200" b="1" dirty="0">
                <a:solidFill>
                  <a:srgbClr val="002060"/>
                </a:solidFill>
              </a:rPr>
              <a:t>этап (муниципальный) – до 01 августа 2024 года </a:t>
            </a:r>
            <a:r>
              <a:rPr lang="ru-RU" sz="2200" b="1" dirty="0" smtClean="0">
                <a:solidFill>
                  <a:srgbClr val="002060"/>
                </a:solidFill>
              </a:rPr>
              <a:t>проводится </a:t>
            </a:r>
            <a:r>
              <a:rPr lang="ru-RU" sz="2200" b="1" dirty="0">
                <a:solidFill>
                  <a:srgbClr val="002060"/>
                </a:solidFill>
              </a:rPr>
              <a:t>в </a:t>
            </a:r>
            <a:r>
              <a:rPr lang="ru-RU" sz="2200" b="1" dirty="0" smtClean="0">
                <a:solidFill>
                  <a:srgbClr val="002060"/>
                </a:solidFill>
              </a:rPr>
              <a:t>районе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815607" y="4107750"/>
            <a:ext cx="11096894" cy="715617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solidFill>
                  <a:srgbClr val="002060"/>
                </a:solidFill>
              </a:rPr>
              <a:t>III этап (региональный) – до 31 августа 2024 </a:t>
            </a:r>
            <a:r>
              <a:rPr lang="ru-RU" sz="2000" b="1" dirty="0" smtClean="0">
                <a:solidFill>
                  <a:srgbClr val="002060"/>
                </a:solidFill>
              </a:rPr>
              <a:t>года проводит ГБНОУ «Балтийский берег»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15607" y="5053828"/>
            <a:ext cx="11096893" cy="803105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solidFill>
                  <a:srgbClr val="002060"/>
                </a:solidFill>
              </a:rPr>
              <a:t>IV этап (всероссийский) – проводится с 02 сентября по 30 сентября 2024 </a:t>
            </a:r>
            <a:r>
              <a:rPr lang="ru-RU" sz="2000" b="1" dirty="0" smtClean="0">
                <a:solidFill>
                  <a:srgbClr val="002060"/>
                </a:solidFill>
              </a:rPr>
              <a:t>года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в ФГБУ «ФЦОМОФВ» Министерства </a:t>
            </a:r>
            <a:r>
              <a:rPr lang="ru-RU" sz="2000" b="1" dirty="0">
                <a:solidFill>
                  <a:srgbClr val="002060"/>
                </a:solidFill>
              </a:rPr>
              <a:t>просвещения Российской Федерации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434" y="6089408"/>
            <a:ext cx="9013237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Регистрация на региональный этап - 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ru-RU" dirty="0">
                <a:solidFill>
                  <a:srgbClr val="002060"/>
                </a:solidFill>
                <a:hlinkClick r:id="rId2"/>
              </a:rPr>
              <a:t>://forms.yandex.ru/u/6277f6f08b961566f6fcff7d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9" y="0"/>
            <a:ext cx="9316726" cy="566811"/>
          </a:xfrm>
        </p:spPr>
        <p:txBody>
          <a:bodyPr>
            <a:noAutofit/>
          </a:bodyPr>
          <a:lstStyle/>
          <a:p>
            <a:r>
              <a:rPr lang="ru-RU" sz="1400" dirty="0"/>
              <a:t>Всероссийская акция </a:t>
            </a:r>
            <a:br>
              <a:rPr lang="ru-RU" sz="1400" dirty="0"/>
            </a:br>
            <a:r>
              <a:rPr lang="ru-RU" sz="1400" dirty="0"/>
              <a:t>«Физическая культура и спорт – альтернатива пагубным привычкам»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50709" y="1418896"/>
            <a:ext cx="11794731" cy="4272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№1 «Творим добро»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ru-RU" sz="1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2 «Спортивный репортаж»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. </a:t>
            </a:r>
            <a:endParaRPr lang="ru-RU" sz="1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3 «Мой любимый вид спорта»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ru-RU" sz="14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4 «Я выбираю спорт»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ru-RU" sz="14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5 «Спорт без барьеров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Номинация № 6 «Одна семья – одна команда</a:t>
            </a:r>
            <a:r>
              <a:rPr lang="ru-RU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».</a:t>
            </a:r>
          </a:p>
          <a:p>
            <a:pPr marL="285750" marR="40005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Номинация №7 «Наша спортивная страна»</a:t>
            </a:r>
            <a:endParaRPr lang="ru-RU" b="1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Всероссийская акция </a:t>
            </a:r>
            <a:br>
              <a:rPr lang="ru-RU" sz="1400" dirty="0"/>
            </a:br>
            <a:r>
              <a:rPr lang="ru-RU" sz="1400" dirty="0"/>
              <a:t>«Физическая культура и спорт – альтернатива пагубным привычкам»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563" y="1387359"/>
            <a:ext cx="11997558" cy="5171095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Требования к содержанию: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размещает самостоятельно в сети Интернет на ресурсе https://rutube.ru/ видеоролик (продолжительность 4-10 минут, разрешение не менее 640x480 пикселей, выключенный режим комментариев</a:t>
            </a: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).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Содержание видеоматериала-представления </a:t>
            </a:r>
            <a:r>
              <a:rPr lang="ru-RU" sz="2000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для каждой </a:t>
            </a:r>
            <a:r>
              <a:rPr lang="ru-RU" sz="20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номинации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(не более 1 минуты)</a:t>
            </a:r>
            <a:r>
              <a:rPr lang="en-US" sz="20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 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название и номер номинации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субъект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Российской Федерации; </a:t>
            </a:r>
            <a:endParaRPr lang="ru-RU" sz="2000" dirty="0" smtClean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наименование 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образовательной организации, </a:t>
            </a: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адрес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, телефон, электронный адрес; </a:t>
            </a:r>
            <a:endParaRPr lang="ru-RU" sz="2000" dirty="0" smtClean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фамилия</a:t>
            </a:r>
            <a:r>
              <a:rPr lang="ru-RU" sz="2000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, имя отчество, должность авторов </a:t>
            </a: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(</a:t>
            </a:r>
            <a:r>
              <a:rPr lang="ru-RU" sz="2000" i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для </a:t>
            </a:r>
            <a:r>
              <a:rPr lang="ru-RU" sz="2000" i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номинаций № 2, 3, 4, 6, </a:t>
            </a:r>
            <a:r>
              <a:rPr lang="ru-RU" sz="2000" i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7</a:t>
            </a:r>
            <a:r>
              <a:rPr lang="ru-RU" sz="2000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90187" y="762393"/>
            <a:ext cx="241162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Видеоролик</a:t>
            </a:r>
            <a:endParaRPr lang="ru-RU" sz="2800" b="1" dirty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"/>
            <a:ext cx="9659626" cy="566811"/>
          </a:xfrm>
        </p:spPr>
        <p:txBody>
          <a:bodyPr/>
          <a:lstStyle/>
          <a:p>
            <a:r>
              <a:rPr lang="ru-RU" dirty="0" smtClean="0"/>
              <a:t>Этапы проведения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276" y="729362"/>
            <a:ext cx="11794731" cy="15235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Открытый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публичный Всероссийский конкурс среди организаций дополнительного образования физкультурно-спортивной направленности по итогам работы </a:t>
            </a:r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                  за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2023/2024 учебный год</a:t>
            </a:r>
          </a:p>
          <a:p>
            <a:pPr>
              <a:lnSpc>
                <a:spcPct val="100000"/>
              </a:lnSpc>
            </a:pPr>
            <a:endParaRPr lang="ru-RU" b="1" dirty="0">
              <a:solidFill>
                <a:srgbClr val="002060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8276" y="2751520"/>
            <a:ext cx="529332" cy="28196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ЭТАПЫ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74684" y="2751520"/>
            <a:ext cx="10799063" cy="52120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 этап (муниципальный) – с 03 июня по 07 июля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74684" y="3803532"/>
            <a:ext cx="10799061" cy="52120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II этап (региональный) – с 02 сентября по 30 сентября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065540" y="4855544"/>
            <a:ext cx="10808207" cy="715617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III этап (всероссийский) – с 07 октября по 12 ноября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29022" y="5875403"/>
            <a:ext cx="9248366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Регистрация на региональный этап -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https://forms.yandex.ru/u/6679719b50569011efe693ae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9" y="0"/>
            <a:ext cx="9316726" cy="566811"/>
          </a:xfrm>
        </p:spPr>
        <p:txBody>
          <a:bodyPr>
            <a:noAutofit/>
          </a:bodyPr>
          <a:lstStyle/>
          <a:p>
            <a:r>
              <a:rPr lang="ru-RU" sz="1400" dirty="0"/>
              <a:t>Открытый публичный Всероссийский конкурс среди организаций дополнительного образования физкультурно-спортивной направленности по итогам работы за 2023/2024 учебный год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50709" y="851338"/>
            <a:ext cx="11794731" cy="5611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40005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1 – «Лучшая муниципальная организация дополнительного образования физкультурно-спортивной направленности, реализующая дополнительные общеобразовательные программы по 1 - 2 видам спорта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1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2 – «Лучшая муниципальная организация дополнительного образования физкультурно-спортивной направленности, реализующая дополнительные общеобразовательные программы по 3 и более видам спорта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endParaRPr lang="ru-RU" sz="1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3 – «Лучшая муниципальная организация дополнительного образования, реализующая дополнительные общеобразовательные 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программы в </a:t>
            </a: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области физической культуры и спорта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14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4 – «Лучшая организация дополнительного образования, реализующая дополнительные общеобразовательные программы в области физической культуры и спорта по организации работы с детьми с ОВЗ, 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                         с </a:t>
            </a:r>
            <a:r>
              <a:rPr lang="ru-RU" b="1" i="1" dirty="0">
                <a:solidFill>
                  <a:srgbClr val="002060"/>
                </a:solidFill>
                <a:ea typeface="Calibri" panose="020F0502020204030204" pitchFamily="34" charset="0"/>
              </a:rPr>
              <a:t>инвалидностью</a:t>
            </a:r>
            <a:r>
              <a:rPr lang="ru-RU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14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 smtClean="0"/>
              <a:t>Открытый публичный Всероссийский конкурс среди организаций дополнительного образования физкультурно-спортивной направленности по итогам работы за 2023/2024 учебный год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076" y="801864"/>
            <a:ext cx="1160342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361950" algn="just">
              <a:lnSpc>
                <a:spcPct val="10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Конкурсные материалы принимаются только в электронном виде. </a:t>
            </a:r>
            <a:b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Участники Конкурса группируют конкурсные материалы </a:t>
            </a:r>
            <a:b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в 5 электронных папках:</a:t>
            </a: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</a:p>
          <a:p>
            <a:pPr marR="39370" indent="36195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«Документы» (заявка, Решение региональной конкурсной комиссии, заверенные оценочные листы, итоговой оценочный лист, список всех представленных документов), </a:t>
            </a:r>
          </a:p>
          <a:p>
            <a:pPr marR="39370" indent="36195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«Видеоролик» (Приложение № 2), </a:t>
            </a:r>
          </a:p>
          <a:p>
            <a:pPr marR="39370" indent="36195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«Материалы по организационно-методической деятельности» (Приложение № 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3) - </a:t>
            </a: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для 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участников номинации №4 </a:t>
            </a: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Приложение № 9), </a:t>
            </a:r>
            <a:endParaRPr lang="ru-RU" sz="28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R="39370" indent="36195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«Материалы о присвоении спортивных званий и разрядов» (Приложение № 4), </a:t>
            </a:r>
          </a:p>
          <a:p>
            <a:pPr marR="39370" indent="36195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«Материалы о результатах соревновательной деятельности обучающихся» (Приложение № 5).</a:t>
            </a:r>
            <a:endParaRPr lang="ru-RU" sz="28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645" y="755733"/>
            <a:ext cx="1158455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Видеоролик «Итоги работы по развитию массового 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детско-юношеского спорта 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2023-2024 учебный год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9583" y="1709840"/>
            <a:ext cx="11710675" cy="29525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3937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Окончательный вариант смонтированного видеоролика сохранять в форматах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AVI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, MOV, MPEG, МP4. </a:t>
            </a:r>
          </a:p>
          <a:p>
            <a:pPr marL="342900" marR="3937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Минимальное разрешение видеоролика – 480x360 для 4:3, 480x272 для 16:9,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ниже 240 </a:t>
            </a:r>
            <a:r>
              <a:rPr lang="ru-RU" dirty="0" err="1">
                <a:solidFill>
                  <a:srgbClr val="002060"/>
                </a:solidFill>
                <a:ea typeface="Times New Roman" panose="02020603050405020304" pitchFamily="18" charset="0"/>
              </a:rPr>
              <a:t>px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 (пикселей). Ориентация – горизонтальная. </a:t>
            </a:r>
          </a:p>
          <a:p>
            <a:pPr marL="342900" marR="3937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Продолжительность записи видеоролика не более 5 минут.</a:t>
            </a:r>
          </a:p>
        </p:txBody>
      </p:sp>
    </p:spTree>
    <p:extLst>
      <p:ext uri="{BB962C8B-B14F-4D97-AF65-F5344CB8AC3E}">
        <p14:creationId xmlns:p14="http://schemas.microsoft.com/office/powerpoint/2010/main" val="12297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645" y="724201"/>
            <a:ext cx="1158455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Видеоролик 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Итоги работы по развитию 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массового и </a:t>
            </a: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детско-юношеского спорта 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2023-2024 учебный год</a:t>
            </a: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02645" y="1690721"/>
            <a:ext cx="11710675" cy="48629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39370" indent="268288" algn="just">
              <a:lnSpc>
                <a:spcPct val="100000"/>
              </a:lnSpc>
              <a:tabLst>
                <a:tab pos="441325" algn="l"/>
              </a:tabLst>
            </a:pP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Видеоролик должен содержать следующую информацию: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Краткая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история образовательной организации.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Численность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обучающихся в организации.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Количество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отделений по видам спорта.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Сведения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об обучающихся, получивших спортивные разряды и звания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за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учебный год.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Лучшие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спортивные достижения обучающихся за учебный год.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Сведения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о кадрах (общая информация, указать информацию «самый опытный педагог», «молодой педагог» и так далее).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Наличие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и состояние материально-технической базы образовательной организации для осуществления учебно-тренировочной деятельности с обучающимися. </a:t>
            </a:r>
          </a:p>
          <a:p>
            <a:pPr marR="39370" indent="268288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1325" algn="l"/>
              </a:tabLs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Иная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информация на усмотрение участника конкурса (отражение стремлений, перспектив развития организации, особенности образовательной деятельности и так далее).</a:t>
            </a:r>
          </a:p>
        </p:txBody>
      </p:sp>
    </p:spTree>
    <p:extLst>
      <p:ext uri="{BB962C8B-B14F-4D97-AF65-F5344CB8AC3E}">
        <p14:creationId xmlns:p14="http://schemas.microsoft.com/office/powerpoint/2010/main" val="31684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/>
              <a:t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05" y="1358769"/>
            <a:ext cx="2722383" cy="29112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3682" y="2699657"/>
            <a:ext cx="5527800" cy="3779520"/>
          </a:xfrm>
          <a:prstGeom prst="rect">
            <a:avLst/>
          </a:prstGeom>
          <a:ln>
            <a:solidFill>
              <a:srgbClr val="29679F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87383" y="674093"/>
            <a:ext cx="962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папки с конкурсными материалами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4572" y="1205355"/>
            <a:ext cx="4832032" cy="480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7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Этапы проведения мероприятия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276" y="729362"/>
            <a:ext cx="11794731" cy="15235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</a:t>
            </a:r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клубов Санкт-Петербурга в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2023/2024 учебном году</a:t>
            </a:r>
          </a:p>
          <a:p>
            <a:pPr>
              <a:lnSpc>
                <a:spcPct val="100000"/>
              </a:lnSpc>
            </a:pPr>
            <a:endParaRPr lang="ru-RU" b="1" dirty="0">
              <a:solidFill>
                <a:srgbClr val="002060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42900" y="2534237"/>
            <a:ext cx="529332" cy="28196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ЭТАПЫ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241815" y="2534237"/>
            <a:ext cx="10799063" cy="52120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 этап (муниципальный) – с 01 июня </a:t>
            </a:r>
            <a:r>
              <a:rPr lang="ru-RU" b="1" dirty="0" smtClean="0">
                <a:solidFill>
                  <a:srgbClr val="002060"/>
                </a:solidFill>
              </a:rPr>
              <a:t>по </a:t>
            </a:r>
            <a:r>
              <a:rPr lang="ru-RU" b="1" dirty="0">
                <a:solidFill>
                  <a:srgbClr val="002060"/>
                </a:solidFill>
              </a:rPr>
              <a:t>30 </a:t>
            </a:r>
            <a:r>
              <a:rPr lang="ru-RU" b="1" dirty="0" smtClean="0">
                <a:solidFill>
                  <a:srgbClr val="002060"/>
                </a:solidFill>
              </a:rPr>
              <a:t>июня 2024 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41815" y="3586249"/>
            <a:ext cx="10799061" cy="521208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II этап (региональный) – с 01 июля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по 31 июля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32671" y="4638261"/>
            <a:ext cx="10808207" cy="715617"/>
          </a:xfrm>
          <a:prstGeom prst="rect">
            <a:avLst/>
          </a:prstGeom>
          <a:ln>
            <a:solidFill>
              <a:srgbClr val="29679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rgbClr val="002060"/>
                </a:solidFill>
              </a:rPr>
              <a:t>III этап (всероссийский) – с 12 </a:t>
            </a:r>
            <a:r>
              <a:rPr lang="ru-RU" b="1" dirty="0" smtClean="0">
                <a:solidFill>
                  <a:srgbClr val="002060"/>
                </a:solidFill>
              </a:rPr>
              <a:t>августа </a:t>
            </a:r>
            <a:r>
              <a:rPr lang="ru-RU" b="1" dirty="0">
                <a:solidFill>
                  <a:srgbClr val="002060"/>
                </a:solidFill>
              </a:rPr>
              <a:t>по 10 сентября 2024 </a:t>
            </a:r>
            <a:r>
              <a:rPr lang="ru-RU" b="1" dirty="0" smtClean="0">
                <a:solidFill>
                  <a:srgbClr val="002060"/>
                </a:solidFill>
              </a:rPr>
              <a:t>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29022" y="5884682"/>
            <a:ext cx="9532481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Регистрация на региональный этап -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https://forms.yandex.ru/cloud/64749c4af47e730bd5eca25c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354" y="0"/>
            <a:ext cx="9316726" cy="566811"/>
          </a:xfrm>
        </p:spPr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3702" y="1241469"/>
            <a:ext cx="5306004" cy="6804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Контактный </a:t>
            </a: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тел.: </a:t>
            </a:r>
            <a:r>
              <a:rPr lang="ru-RU" sz="180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1800" dirty="0">
                <a:solidFill>
                  <a:srgbClr val="002060"/>
                </a:solidFill>
                <a:cs typeface="Times New Roman" pitchFamily="18" charset="0"/>
              </a:rPr>
              <a:t>812)572-12-90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6" y="4834920"/>
            <a:ext cx="1845223" cy="18452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03702" y="3019717"/>
            <a:ext cx="7599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Сайт ГБНОУ «Балтийский берег»: </a:t>
            </a:r>
          </a:p>
          <a:p>
            <a:pPr lvl="0" algn="just">
              <a:defRPr/>
            </a:pPr>
            <a:r>
              <a:rPr lang="en-US" dirty="0" smtClean="0">
                <a:solidFill>
                  <a:srgbClr val="002060"/>
                </a:solidFill>
                <a:cs typeface="Times New Roman" pitchFamily="18" charset="0"/>
                <a:hlinkClick r:id="rId3"/>
              </a:rPr>
              <a:t>https</a:t>
            </a:r>
            <a:r>
              <a:rPr lang="en-US" dirty="0">
                <a:solidFill>
                  <a:srgbClr val="002060"/>
                </a:solidFill>
                <a:cs typeface="Times New Roman" pitchFamily="18" charset="0"/>
                <a:hlinkClick r:id="rId3"/>
              </a:rPr>
              <a:t>://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  <a:hlinkClick r:id="rId3"/>
              </a:rPr>
              <a:t>fsr.balticbereg.ru/deyatelnost-podrazdeleniya/smotry-konkursy-aktsii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Times New Roman" pitchFamily="18" charset="0"/>
            </a:endParaRPr>
          </a:p>
        </p:txBody>
      </p:sp>
      <p:pic>
        <p:nvPicPr>
          <p:cNvPr id="2052" name="Picture 4" descr="https://w7.pngwing.com/pngs/10/453/png-transparent-computer-icons-email-cover-letter-information-miscellaneous-blue-ang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4457" y1="34348" x2="44457" y2="34348"/>
                        <a14:foregroundMark x1="44457" y1="34348" x2="44457" y2="34348"/>
                        <a14:foregroundMark x1="57826" y1="34130" x2="57826" y2="34130"/>
                        <a14:foregroundMark x1="57826" y1="34130" x2="57826" y2="34130"/>
                        <a14:foregroundMark x1="57826" y1="34130" x2="57826" y2="34130"/>
                        <a14:foregroundMark x1="81304" y1="29130" x2="17935" y2="29130"/>
                        <a14:foregroundMark x1="18370" y1="30978" x2="49239" y2="55652"/>
                        <a14:foregroundMark x1="49239" y1="55652" x2="81522" y2="31957"/>
                        <a14:foregroundMark x1="27826" y1="35000" x2="73261" y2="33804"/>
                        <a14:foregroundMark x1="11739" y1="50652" x2="81087" y2="53261"/>
                        <a14:foregroundMark x1="81522" y1="54239" x2="81304" y2="73478"/>
                        <a14:foregroundMark x1="81087" y1="73478" x2="17391" y2="73043"/>
                        <a14:foregroundMark x1="17174" y1="72826" x2="11522" y2="47826"/>
                        <a14:foregroundMark x1="12717" y1="51848" x2="86522" y2="60870"/>
                        <a14:foregroundMark x1="15109" y1="64674" x2="72717" y2="64457"/>
                        <a14:foregroundMark x1="9348" y1="72065" x2="9348" y2="26304"/>
                        <a14:foregroundMark x1="3696" y1="39348" x2="93913" y2="39783"/>
                        <a14:foregroundMark x1="83370" y1="16957" x2="83913" y2="81522"/>
                        <a14:foregroundMark x1="89783" y1="74891" x2="12935" y2="78913"/>
                        <a14:foregroundMark x1="27174" y1="91522" x2="66087" y2="6739"/>
                        <a14:foregroundMark x1="80326" y1="38152" x2="74674" y2="55435"/>
                        <a14:backgroundMark x1="6957" y1="6522" x2="6957" y2="6522"/>
                        <a14:backgroundMark x1="81957" y1="6522" x2="81957" y2="6522"/>
                        <a14:backgroundMark x1="93913" y1="97935" x2="93913" y2="97935"/>
                        <a14:backgroundMark x1="2717" y1="94130" x2="2717" y2="94130"/>
                        <a14:backgroundMark x1="8913" y1="14565" x2="8913" y2="145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993" y="2119877"/>
            <a:ext cx="680400" cy="6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03702" y="2275313"/>
            <a:ext cx="530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Электронный адрес: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bb.sport@yandex.ru</a:t>
            </a:r>
          </a:p>
        </p:txBody>
      </p:sp>
      <p:pic>
        <p:nvPicPr>
          <p:cNvPr id="2054" name="Picture 6" descr="https://i.ya-webdesign.com/images/facebook-png-transpar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389" y="1241518"/>
            <a:ext cx="680400" cy="6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89" y="4041120"/>
            <a:ext cx="1588806" cy="158880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00" y="4041120"/>
            <a:ext cx="1587600" cy="15876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626789" y="5797246"/>
            <a:ext cx="1603904" cy="36983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Вконтакте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1797" y="5769670"/>
            <a:ext cx="1603904" cy="36983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Telegram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7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4" y="923110"/>
            <a:ext cx="11803939" cy="5416730"/>
          </a:xfrm>
        </p:spPr>
        <p:txBody>
          <a:bodyPr>
            <a:noAutofit/>
          </a:bodyPr>
          <a:lstStyle/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002060"/>
                </a:solidFill>
                <a:ea typeface="Calibri" panose="020F0502020204030204" pitchFamily="34" charset="0"/>
              </a:rPr>
              <a:t>номинация № 1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</a:rPr>
              <a:t>«Звезды школьного спорта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28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</a:t>
            </a:r>
            <a:r>
              <a:rPr lang="ru-RU" sz="2800" b="1" i="1" dirty="0">
                <a:solidFill>
                  <a:srgbClr val="002060"/>
                </a:solidFill>
                <a:ea typeface="Calibri" panose="020F0502020204030204" pitchFamily="34" charset="0"/>
              </a:rPr>
              <a:t>№ 2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</a:rPr>
              <a:t>«Спортивный резерв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</a:t>
            </a:r>
            <a:r>
              <a:rPr lang="ru-RU" sz="2800" b="1" i="1" dirty="0">
                <a:solidFill>
                  <a:srgbClr val="002060"/>
                </a:solidFill>
                <a:ea typeface="Calibri" panose="020F0502020204030204" pitchFamily="34" charset="0"/>
              </a:rPr>
              <a:t>№ 3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</a:rPr>
              <a:t>«Спорт без границ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28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</a:t>
            </a:r>
            <a:r>
              <a:rPr lang="ru-RU" sz="2800" b="1" i="1" dirty="0">
                <a:solidFill>
                  <a:srgbClr val="002060"/>
                </a:solidFill>
                <a:ea typeface="Calibri" panose="020F0502020204030204" pitchFamily="34" charset="0"/>
              </a:rPr>
              <a:t>№ 4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</a:rPr>
              <a:t>«Здоровая семья – сильная Россия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!»</a:t>
            </a:r>
            <a:endParaRPr lang="ru-RU" sz="28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номинация </a:t>
            </a:r>
            <a:r>
              <a:rPr lang="ru-RU" sz="2800" b="1" i="1" dirty="0">
                <a:solidFill>
                  <a:srgbClr val="002060"/>
                </a:solidFill>
                <a:ea typeface="Calibri" panose="020F0502020204030204" pitchFamily="34" charset="0"/>
              </a:rPr>
              <a:t>№ 5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</a:rPr>
              <a:t>«Руководитель школьного спортивного клуба –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педагог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</a:rPr>
              <a:t>и наставник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28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563" y="725213"/>
            <a:ext cx="11880996" cy="5833242"/>
          </a:xfrm>
        </p:spPr>
        <p:txBody>
          <a:bodyPr>
            <a:noAutofit/>
          </a:bodyPr>
          <a:lstStyle/>
          <a:p>
            <a:pPr marR="39370" indent="361950" algn="just">
              <a:lnSpc>
                <a:spcPct val="13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Конкурсные материалы принимаются только в электронном </a:t>
            </a:r>
            <a:r>
              <a:rPr lang="ru-RU" sz="20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виде и включают:</a:t>
            </a: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решение муниципальной (районный)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Конкурсной комиссии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с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приложением оценочного листа-протокола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муниципального (районного) этапа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Конкурса ШСК в соответствии с номинацией. (Приложение № 2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);</a:t>
            </a: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заявку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на участие в Конкурсе по установленной форме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в формате </a:t>
            </a:r>
            <a:r>
              <a:rPr lang="en-US" sz="20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PDF</a:t>
            </a:r>
            <a:r>
              <a:rPr lang="ru-RU" sz="20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и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формате </a:t>
            </a:r>
            <a:r>
              <a:rPr lang="en-US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Word</a:t>
            </a:r>
            <a:r>
              <a:rPr lang="en-US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(Приложение № 3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);</a:t>
            </a: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паспорт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ШСК по установленной форме (Приложение №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4);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презентацию, отражающую деятельность ШСК, согласно выбранной номинации (Приложение № 5);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видеоролик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– визитную карточку ШСК согласно выбранной номинации (Приложение № 6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);</a:t>
            </a: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</a:rPr>
              <a:t>самопрезентацию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руководителя ШСК (Приложение № 7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);</a:t>
            </a: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эссе обучающихся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ШСК (Приложение № 8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);</a:t>
            </a:r>
          </a:p>
          <a:p>
            <a:pPr marR="39370" indent="3619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перечень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спортивных достижений обучающихся ШСК (Приложение № 9).</a:t>
            </a:r>
            <a:endParaRPr lang="ru-RU" sz="20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563" y="1262008"/>
            <a:ext cx="11880996" cy="3373054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Представление 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презентации: 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название номинации; 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субъект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Российской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Федерации; 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полное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наименование образовательной организации, на базе которой создан ШСК, </a:t>
            </a:r>
            <a:endParaRPr lang="ru-RU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название ШСК; 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Ф.И.О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. руководителя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ШСК; 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краткая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историческая справка ШСК.</a:t>
            </a:r>
            <a:endParaRPr lang="ru-RU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563" y="4710117"/>
            <a:ext cx="11880996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369570" algn="just">
              <a:lnSpc>
                <a:spcPct val="130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ea typeface="Calibri" panose="020F0502020204030204" pitchFamily="34" charset="0"/>
              </a:rPr>
              <a:t>Требования к оформлению конкурсной работы – </a:t>
            </a:r>
            <a:r>
              <a:rPr lang="ru-RU" sz="2400" b="1" u="sng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презентации:</a:t>
            </a:r>
            <a:endParaRPr lang="ru-RU" sz="2400" b="1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конкурсные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работы выполняются на русском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языке; </a:t>
            </a: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программное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обеспечение для создания презентации – MS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</a:rPr>
              <a:t>Office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</a:rPr>
              <a:t>PowerPoint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; </a:t>
            </a: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максимальный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объем презентации – не более 8 слайдов.</a:t>
            </a:r>
            <a:endParaRPr lang="ru-RU" sz="2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2559" y="663733"/>
            <a:ext cx="243784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ПРЕЗЕНТАЦИЯ</a:t>
            </a:r>
            <a:endParaRPr lang="ru-RU" sz="28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6842" y="1427484"/>
            <a:ext cx="11634952" cy="1907628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Содержание и оформление </a:t>
            </a:r>
            <a:r>
              <a:rPr lang="ru-RU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видеоролика – визитная карточка ШСК: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субъект </a:t>
            </a:r>
            <a:r>
              <a:rPr lang="ru-RU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Российской </a:t>
            </a:r>
            <a:r>
              <a:rPr lang="ru-RU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Федерации; </a:t>
            </a:r>
          </a:p>
          <a:p>
            <a:pPr marR="39370" indent="287338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название образовательной </a:t>
            </a:r>
            <a:r>
              <a:rPr lang="ru-RU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организации; 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название ШСК.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6842" y="3697719"/>
            <a:ext cx="11177752" cy="2923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369570" algn="just">
              <a:lnSpc>
                <a:spcPct val="130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Требования к оформлению </a:t>
            </a:r>
            <a:r>
              <a:rPr lang="ru-RU" sz="2400" b="1" u="sng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видеоролика:</a:t>
            </a:r>
            <a:endParaRPr lang="ru-RU" sz="2400" b="1" dirty="0" smtClean="0">
              <a:solidFill>
                <a:srgbClr val="002060"/>
              </a:solidFill>
              <a:latin typeface="Calibri (Основной текст)"/>
              <a:ea typeface="Calibri" panose="020F0502020204030204" pitchFamily="34" charset="0"/>
            </a:endParaRP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минимальное разрешение видеоролика 480x360 для 4:3, 480x272 для 16:9, не ниже </a:t>
            </a:r>
            <a:r>
              <a:rPr lang="ru-RU" sz="2400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240px </a:t>
            </a:r>
            <a:r>
              <a:rPr lang="ru-RU" sz="24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(пикселей). Ориентация горизонтальная;</a:t>
            </a: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рекомендуется </a:t>
            </a:r>
            <a:r>
              <a:rPr lang="ru-RU" sz="24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присылать видеоматериал в формате AVI, MOV, MPEG, МP4;</a:t>
            </a:r>
          </a:p>
          <a:p>
            <a:pPr marL="285750" marR="40005" indent="-285750" algn="just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продолжительность </a:t>
            </a:r>
            <a:r>
              <a:rPr lang="ru-RU" sz="2400" dirty="0">
                <a:solidFill>
                  <a:srgbClr val="002060"/>
                </a:solidFill>
                <a:latin typeface="Calibri (Основной текст)"/>
                <a:ea typeface="Calibri" panose="020F0502020204030204" pitchFamily="34" charset="0"/>
              </a:rPr>
              <a:t>видеоролика до 5 минут.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39886" y="778159"/>
            <a:ext cx="279166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 (Основной текст)"/>
                <a:ea typeface="Times New Roman" panose="02020603050405020304" pitchFamily="18" charset="0"/>
              </a:rPr>
              <a:t>ВИДЕОРОЛИК</a:t>
            </a:r>
            <a:endParaRPr lang="ru-RU" sz="2800" b="1" dirty="0">
              <a:solidFill>
                <a:srgbClr val="002060"/>
              </a:solidFill>
              <a:latin typeface="Calibri (Основной текст)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308" y="1509071"/>
            <a:ext cx="11634952" cy="771738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Форма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представляемой на конкурс </a:t>
            </a:r>
            <a:r>
              <a:rPr lang="ru-RU" dirty="0" err="1">
                <a:solidFill>
                  <a:srgbClr val="002060"/>
                </a:solidFill>
                <a:ea typeface="Times New Roman" panose="02020603050405020304" pitchFamily="18" charset="0"/>
              </a:rPr>
              <a:t>самопрезентации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 выбирается участником самостоятельно: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 презентация или видеоролик</a:t>
            </a:r>
            <a:r>
              <a:rPr lang="ru-RU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1486" y="787264"/>
            <a:ext cx="87825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САМОПРЕЗЕНТАЦИЯ НА ТЕМУ: «Я И МОЯ ПРОФЕССИЯ»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5935" y="2570572"/>
            <a:ext cx="11833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Презентация:</a:t>
            </a:r>
            <a:endParaRPr lang="ru-RU" sz="24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презентация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представляется на русском языке;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программное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обеспечение для создания презентации – MS </a:t>
            </a:r>
            <a:r>
              <a:rPr lang="ru-RU" sz="24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Office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PowerPoint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максимальный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объем презентации – не более 8 слайдов.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5936" y="4503638"/>
            <a:ext cx="118336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Видеоролик:</a:t>
            </a:r>
            <a:endParaRPr lang="ru-RU" sz="24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минимальное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разрешение видеоролика 480x360 для 4:3, 480x272 для 16:9, не ниже </a:t>
            </a: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240px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(пикселей). Ориентация горизонтальная;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рекомендуется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присылать видеоматериал в формате AVI, MOV, MPEG, МP4;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максимальная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продолжительность видеоролика до 5 минут.</a:t>
            </a:r>
          </a:p>
        </p:txBody>
      </p:sp>
    </p:spTree>
    <p:extLst>
      <p:ext uri="{BB962C8B-B14F-4D97-AF65-F5344CB8AC3E}">
        <p14:creationId xmlns:p14="http://schemas.microsoft.com/office/powerpoint/2010/main" val="34106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63" y="21867"/>
            <a:ext cx="9316726" cy="566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9544" y="1845335"/>
            <a:ext cx="11634952" cy="784546"/>
          </a:xfrm>
        </p:spPr>
        <p:txBody>
          <a:bodyPr>
            <a:no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В конкурсную комиссию представляются 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от 1 до 3 работ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обучающихся разных возрастных групп.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6864" y="868687"/>
            <a:ext cx="707770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R="39370"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ЭССЕ НА ТЕМУ: «ПЕДАГОГ ГЛАЗАМИ ДЕТЕЙ»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9544" y="3083309"/>
            <a:ext cx="11634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370" indent="287338"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Требования к содержанию и оформлению эссе: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работа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представляется на русском языке;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титульном листе указываются краткие сведения об авторе: Ф.И.О. (полностью), название образовательной организации, класс;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максимальный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объем 2 страницы на листе формата А4 книжной ориентации;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кегль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14, вид шрифта </a:t>
            </a:r>
            <a:r>
              <a:rPr lang="ru-RU" sz="24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Times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New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Roman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, межстрочный интервал 1,5 см;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поля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: слева – 3 см, сверху и снизу – 2 см, справа 1,5 см;</a:t>
            </a:r>
          </a:p>
          <a:p>
            <a:pPr marR="39370" indent="287338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рекомендуемая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структура эссе: вступление, основная часть, заключение.</a:t>
            </a:r>
          </a:p>
        </p:txBody>
      </p:sp>
    </p:spTree>
    <p:extLst>
      <p:ext uri="{BB962C8B-B14F-4D97-AF65-F5344CB8AC3E}">
        <p14:creationId xmlns:p14="http://schemas.microsoft.com/office/powerpoint/2010/main" val="27928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2687</Words>
  <Application>Microsoft Office PowerPoint</Application>
  <PresentationFormat>Широкоэкранный</PresentationFormat>
  <Paragraphs>233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(Основной текст)</vt:lpstr>
      <vt:lpstr>Calibri Light</vt:lpstr>
      <vt:lpstr>Times New Roman</vt:lpstr>
      <vt:lpstr>Тема Office</vt:lpstr>
      <vt:lpstr>1_Тема Office</vt:lpstr>
      <vt:lpstr>Презентация PowerPoint</vt:lpstr>
      <vt:lpstr>Объявленные Всероссийские конкурсы 2024 года</vt:lpstr>
      <vt:lpstr>Этапы проведения мероприятия</vt:lpstr>
      <vt:lpstr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vt:lpstr>
      <vt:lpstr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vt:lpstr>
      <vt:lpstr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vt:lpstr>
      <vt:lpstr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vt:lpstr>
      <vt:lpstr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vt:lpstr>
      <vt:lpstr>Открытый заочный Всероссийский смотр-конкурс на лучшую постановку физкультурной работы и развитие массового спорта среди школьных спортивных клубов Санкт-Петербурга в 2023/2024 учебном году</vt:lpstr>
      <vt:lpstr> Этапы проведения мероприятия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Этапы проведения мероприятия</vt:lpstr>
      <vt:lpstr>Всероссийская акция  «Физическая культура и спорт – альтернатива пагубным привычкам»</vt:lpstr>
      <vt:lpstr>Всероссийская акция  «Физическая культура и спорт – альтернатива пагубным привычкам»</vt:lpstr>
      <vt:lpstr>Этапы проведения мероприятия</vt:lpstr>
      <vt:lpstr>Открытый публичный Всероссийский конкурс среди организаций дополнительного образования физкультурно-спортивной направленности по итогам работы за 2023/2024 учебный год</vt:lpstr>
      <vt:lpstr>Открытый публичный Всероссийский конкурс среди организаций дополнительного образования физкультурно-спортивной направленности по итогам работы за 2023/2024 учебный год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Всероссийский конкурс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Савельев</dc:creator>
  <cp:lastModifiedBy>User</cp:lastModifiedBy>
  <cp:revision>377</cp:revision>
  <cp:lastPrinted>2021-03-01T10:44:56Z</cp:lastPrinted>
  <dcterms:created xsi:type="dcterms:W3CDTF">2020-12-21T12:58:28Z</dcterms:created>
  <dcterms:modified xsi:type="dcterms:W3CDTF">2024-06-25T11:54:54Z</dcterms:modified>
</cp:coreProperties>
</file>