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4" r:id="rId2"/>
    <p:sldId id="350" r:id="rId3"/>
    <p:sldId id="357" r:id="rId4"/>
    <p:sldId id="358" r:id="rId5"/>
    <p:sldId id="352" r:id="rId6"/>
    <p:sldId id="359" r:id="rId7"/>
    <p:sldId id="353" r:id="rId8"/>
    <p:sldId id="356" r:id="rId9"/>
    <p:sldId id="349" r:id="rId10"/>
    <p:sldId id="354" r:id="rId11"/>
    <p:sldId id="317" r:id="rId12"/>
    <p:sldId id="355" r:id="rId13"/>
    <p:sldId id="319" r:id="rId1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E82C73-522D-4625-8D0B-965AC59CD0EA}">
          <p14:sldIdLst>
            <p14:sldId id="314"/>
            <p14:sldId id="350"/>
            <p14:sldId id="357"/>
            <p14:sldId id="358"/>
            <p14:sldId id="352"/>
            <p14:sldId id="359"/>
            <p14:sldId id="353"/>
            <p14:sldId id="356"/>
            <p14:sldId id="349"/>
            <p14:sldId id="354"/>
            <p14:sldId id="317"/>
            <p14:sldId id="355"/>
            <p14:sldId id="319"/>
          </p14:sldIdLst>
        </p14:section>
        <p14:section name="Раздел без заголовка" id="{78AAA30E-1068-462D-ABA5-082D2CCED55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D94"/>
    <a:srgbClr val="2D588B"/>
    <a:srgbClr val="0000FF"/>
    <a:srgbClr val="224268"/>
    <a:srgbClr val="6796CF"/>
    <a:srgbClr val="4F83C1"/>
    <a:srgbClr val="3B8AFF"/>
    <a:srgbClr val="8064A2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>
      <p:cViewPr varScale="1">
        <p:scale>
          <a:sx n="107" d="100"/>
          <a:sy n="107" d="100"/>
        </p:scale>
        <p:origin x="-65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08ED44-964F-4DE1-8A95-A2FFBBAE3CB2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46CC24-47D4-4093-83C9-E7B010C3E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64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E854-6BA5-4331-9E5D-8A0AEBEC8E56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D8D7-D730-4333-BC1F-E6239230E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9EAB-3F03-4CB6-8088-1C8CB1515BA8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E2E6F-2084-4A26-A62A-054D14521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0170-2508-4261-9BCF-3EBC3B40AAA6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5C3A-CDAE-4DB7-B07E-F0D658DC9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B26A-2245-4ECC-8F16-BD9ABEAECEF6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2773-2D6C-44B1-B596-5A76A6AD1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30BE-0930-49C0-BBD1-FC5C26007A7B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0DA6-C0B2-4C64-A1B8-8FD91FC4B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9790-C797-4AAD-ADBF-91ABF32DDB3C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FEE8-079D-4FDA-86B9-B315DCFFD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35FF1-5CC0-476A-8940-4B9288B8064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3D68-FFCB-44DD-8906-5C4F80604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5C00-2C88-45A0-ADF9-DD4C66E43215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34FB-59C9-4E08-8BF6-66372BFCB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2B35-C2CF-4F60-BBE4-E1504057FDCA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589D-4C10-4772-8DBD-1C8008C96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828A-06A3-4506-9FDA-34BDA305FB7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54FBF-FBB6-4181-B38C-201908F95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90B2B-6F57-49B5-B0AF-CBF4DA30309F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C9C8-354A-4872-81C7-948C2412B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7CC74-0184-49F6-AE55-1735B9A293CB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BC4A84-5BBE-4429-ABDD-C0D02EDE1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7.png"/><Relationship Id="rId7" Type="http://schemas.openxmlformats.org/officeDocument/2006/relationships/image" Target="../media/image2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8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ятиугольник 2"/>
          <p:cNvGrpSpPr>
            <a:grpSpLocks/>
          </p:cNvGrpSpPr>
          <p:nvPr/>
        </p:nvGrpSpPr>
        <p:grpSpPr bwMode="auto">
          <a:xfrm>
            <a:off x="0" y="0"/>
            <a:ext cx="9175750" cy="444501"/>
            <a:chOff x="-12" y="-19"/>
            <a:chExt cx="5780" cy="280"/>
          </a:xfrm>
        </p:grpSpPr>
        <p:pic>
          <p:nvPicPr>
            <p:cNvPr id="14337" name="Пятиугольни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" y="-19"/>
              <a:ext cx="5780" cy="280"/>
            </a:xfrm>
            <a:prstGeom prst="rect">
              <a:avLst/>
            </a:prstGeom>
            <a:noFill/>
          </p:spPr>
        </p:pic>
        <p:sp>
          <p:nvSpPr>
            <p:cNvPr id="14338" name="Text Box 2"/>
            <p:cNvSpPr txBox="1">
              <a:spLocks noChangeArrowheads="1"/>
            </p:cNvSpPr>
            <p:nvPr/>
          </p:nvSpPr>
          <p:spPr bwMode="auto">
            <a:xfrm rot="10800000">
              <a:off x="0" y="-6"/>
              <a:ext cx="576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" name="Пятиугольник 2"/>
          <p:cNvSpPr/>
          <p:nvPr/>
        </p:nvSpPr>
        <p:spPr>
          <a:xfrm rot="10800000">
            <a:off x="1268413" y="395288"/>
            <a:ext cx="7877175" cy="304800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1115616" y="69247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Выборгского района Санкт-Петербурга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9" y="571486"/>
            <a:ext cx="1151367" cy="113616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1643056"/>
            <a:ext cx="7772400" cy="110251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05D94"/>
                </a:solidFill>
              </a:rPr>
              <a:t>Информационно-просветительское освещение олимпийского движения в гимназии №622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>
              <a:solidFill>
                <a:srgbClr val="2D588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857884" y="3000378"/>
            <a:ext cx="3168352" cy="158595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2D588B"/>
                </a:solidFill>
                <a:latin typeface="Arial Narrow" pitchFamily="34" charset="0"/>
                <a:cs typeface="Times New Roman" pitchFamily="18" charset="0"/>
              </a:rPr>
              <a:t>Данилевская Елена Викторовна</a:t>
            </a:r>
          </a:p>
          <a:p>
            <a:r>
              <a:rPr lang="ru-RU" sz="1800" b="1" dirty="0" smtClean="0">
                <a:solidFill>
                  <a:srgbClr val="2D588B"/>
                </a:solidFill>
                <a:latin typeface="Arial Narrow" pitchFamily="34" charset="0"/>
                <a:cs typeface="Times New Roman" pitchFamily="18" charset="0"/>
              </a:rPr>
              <a:t>Руководитель </a:t>
            </a:r>
            <a:r>
              <a:rPr lang="ru-RU" sz="1800" b="1" dirty="0" err="1" smtClean="0">
                <a:solidFill>
                  <a:srgbClr val="2D588B"/>
                </a:solidFill>
                <a:latin typeface="Arial Narrow" pitchFamily="34" charset="0"/>
                <a:cs typeface="Times New Roman" pitchFamily="18" charset="0"/>
              </a:rPr>
              <a:t>Медиастудии</a:t>
            </a:r>
            <a:endParaRPr lang="ru-RU" sz="1800" b="1" dirty="0" smtClean="0">
              <a:solidFill>
                <a:srgbClr val="2D588B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2D588B"/>
                </a:solidFill>
                <a:latin typeface="Arial Narrow" pitchFamily="34" charset="0"/>
                <a:cs typeface="Times New Roman" pitchFamily="18" charset="0"/>
              </a:rPr>
              <a:t>Григорьева </a:t>
            </a:r>
            <a:r>
              <a:rPr lang="ru-RU" sz="1800" b="1" dirty="0" err="1" smtClean="0">
                <a:solidFill>
                  <a:srgbClr val="2D588B"/>
                </a:solidFill>
                <a:latin typeface="Arial Narrow" pitchFamily="34" charset="0"/>
                <a:cs typeface="Times New Roman" pitchFamily="18" charset="0"/>
              </a:rPr>
              <a:t>Карина</a:t>
            </a:r>
            <a:r>
              <a:rPr lang="ru-RU" sz="1800" b="1" dirty="0" smtClean="0">
                <a:solidFill>
                  <a:srgbClr val="2D588B"/>
                </a:solidFill>
                <a:latin typeface="Arial Narrow" pitchFamily="34" charset="0"/>
                <a:cs typeface="Times New Roman" pitchFamily="18" charset="0"/>
              </a:rPr>
              <a:t> Алексеевна </a:t>
            </a:r>
          </a:p>
          <a:p>
            <a:r>
              <a:rPr lang="ru-RU" sz="1800" b="1" dirty="0" smtClean="0">
                <a:solidFill>
                  <a:srgbClr val="2D588B"/>
                </a:solidFill>
                <a:latin typeface="Arial Narrow" pitchFamily="34" charset="0"/>
                <a:cs typeface="Times New Roman" pitchFamily="18" charset="0"/>
              </a:rPr>
              <a:t>Ученица 11 класса</a:t>
            </a:r>
          </a:p>
          <a:p>
            <a:endParaRPr lang="ru-RU" sz="1800" b="1" dirty="0">
              <a:solidFill>
                <a:srgbClr val="2D588B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512382" y="500048"/>
            <a:ext cx="263161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900" dirty="0" smtClean="0">
              <a:latin typeface="Open Sans"/>
              <a:cs typeface="Arial" pitchFamily="34" charset="0"/>
            </a:endParaRPr>
          </a:p>
        </p:txBody>
      </p:sp>
      <p:sp>
        <p:nvSpPr>
          <p:cNvPr id="7170" name="AutoShape 2" descr="Петербургский международный образовательный форум"/>
          <p:cNvSpPr>
            <a:spLocks noChangeAspect="1" noChangeArrowheads="1"/>
          </p:cNvSpPr>
          <p:nvPr/>
        </p:nvSpPr>
        <p:spPr bwMode="auto">
          <a:xfrm>
            <a:off x="142844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785800"/>
            <a:ext cx="735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Петербургский международный образовательный форум -2021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6" name="Рисунок 15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714362"/>
            <a:ext cx="893333" cy="880968"/>
          </a:xfrm>
          <a:prstGeom prst="rect">
            <a:avLst/>
          </a:prstGeom>
        </p:spPr>
      </p:pic>
      <p:pic>
        <p:nvPicPr>
          <p:cNvPr id="17" name="Рисунок 1" descr="C:\Users\ЗМР\Desktop\спорт\эмблема ШСК Озер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736" y="3003798"/>
            <a:ext cx="120228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7420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41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703263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227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7" y="-30480"/>
            <a:ext cx="8092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5" y="4227934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714362"/>
            <a:ext cx="893333" cy="8809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16290"/>
            <a:ext cx="1008701" cy="102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2976" y="64292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05D94"/>
                </a:solidFill>
              </a:rPr>
              <a:t>Сборная гимназии по мини-футболу второй год подряд становится чемпионом Санкт-Петербурга</a:t>
            </a:r>
            <a:endParaRPr lang="ru-RU" dirty="0">
              <a:solidFill>
                <a:srgbClr val="305D94"/>
              </a:solidFill>
            </a:endParaRPr>
          </a:p>
        </p:txBody>
      </p:sp>
      <p:pic>
        <p:nvPicPr>
          <p:cNvPr id="21" name="Рисунок 20" descr="JHtGgcplxY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1285866"/>
            <a:ext cx="5035369" cy="335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7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7420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41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7" y="-52477"/>
            <a:ext cx="7732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6" y="483518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389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642924"/>
            <a:ext cx="893333" cy="880968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6" y="1419622"/>
            <a:ext cx="99042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85852" y="714362"/>
            <a:ext cx="72152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305D94"/>
                </a:solidFill>
              </a:rPr>
              <a:t>Медиастудия</a:t>
            </a:r>
            <a:r>
              <a:rPr lang="ru-RU" sz="1600" b="1" dirty="0" smtClean="0">
                <a:solidFill>
                  <a:srgbClr val="305D94"/>
                </a:solidFill>
              </a:rPr>
              <a:t> разрабатывает и реализует авторские проекты, связанные с олимпийским движением.</a:t>
            </a:r>
            <a:endParaRPr lang="en-US" sz="1600" b="1" dirty="0" smtClean="0">
              <a:solidFill>
                <a:srgbClr val="305D94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305D94"/>
                </a:solidFill>
              </a:rPr>
              <a:t>#</a:t>
            </a:r>
            <a:r>
              <a:rPr lang="ru-RU" sz="1600" b="1" dirty="0" smtClean="0">
                <a:solidFill>
                  <a:srgbClr val="305D94"/>
                </a:solidFill>
              </a:rPr>
              <a:t>ЛЕГЕНДАНАВСЕГДА</a:t>
            </a:r>
          </a:p>
          <a:p>
            <a:r>
              <a:rPr lang="ru-RU" sz="1600" b="1" dirty="0" smtClean="0">
                <a:solidFill>
                  <a:srgbClr val="305D94"/>
                </a:solidFill>
              </a:rPr>
              <a:t>Цель: напомнить о незаслуженно забытых спортсменах, принесшим славу </a:t>
            </a:r>
            <a:r>
              <a:rPr lang="ru-RU" sz="1600" b="1" dirty="0" smtClean="0">
                <a:solidFill>
                  <a:srgbClr val="305D94"/>
                </a:solidFill>
              </a:rPr>
              <a:t>России</a:t>
            </a:r>
            <a:r>
              <a:rPr lang="ru-RU" sz="1600" b="1" dirty="0" smtClean="0">
                <a:solidFill>
                  <a:srgbClr val="305D94"/>
                </a:solidFill>
              </a:rPr>
              <a:t>, дать молодежи правильные нравственные ориентиры, возможность найти своих героев, кумиров</a:t>
            </a:r>
          </a:p>
          <a:p>
            <a:endParaRPr lang="ru-RU" dirty="0">
              <a:solidFill>
                <a:srgbClr val="305D94"/>
              </a:solidFill>
            </a:endParaRPr>
          </a:p>
        </p:txBody>
      </p:sp>
      <p:pic>
        <p:nvPicPr>
          <p:cNvPr id="15" name="Рисунок 14" descr="qr-code_legend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2285998"/>
            <a:ext cx="2214578" cy="22145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7950" y="278606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05D94"/>
                </a:solidFill>
              </a:rPr>
              <a:t>QR</a:t>
            </a:r>
            <a:r>
              <a:rPr lang="ru-RU" b="1" dirty="0" smtClean="0">
                <a:solidFill>
                  <a:srgbClr val="305D94"/>
                </a:solidFill>
              </a:rPr>
              <a:t>-код на сайт </a:t>
            </a:r>
            <a:r>
              <a:rPr lang="en-US" b="1" dirty="0" smtClean="0">
                <a:solidFill>
                  <a:srgbClr val="305D94"/>
                </a:solidFill>
              </a:rPr>
              <a:t>#</a:t>
            </a:r>
            <a:r>
              <a:rPr lang="ru-RU" b="1" dirty="0" smtClean="0">
                <a:solidFill>
                  <a:srgbClr val="305D94"/>
                </a:solidFill>
              </a:rPr>
              <a:t>ЛЕГЕНДАНАВСЕГДА</a:t>
            </a:r>
            <a:endParaRPr lang="ru-RU" b="1" dirty="0">
              <a:solidFill>
                <a:srgbClr val="305D94"/>
              </a:solidFill>
            </a:endParaRPr>
          </a:p>
        </p:txBody>
      </p:sp>
      <p:pic>
        <p:nvPicPr>
          <p:cNvPr id="17" name="Рисунок 16" descr="Карели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1604" y="2285998"/>
            <a:ext cx="2428874" cy="242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7420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03647" y="-52477"/>
            <a:ext cx="7732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6" y="483518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389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714362"/>
            <a:ext cx="893333" cy="880968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6" y="1419622"/>
            <a:ext cx="99042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28728" y="714362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05D94"/>
                </a:solidFill>
              </a:rPr>
              <a:t>В продолжении проекта</a:t>
            </a:r>
            <a:r>
              <a:rPr lang="en-US" dirty="0" smtClean="0">
                <a:solidFill>
                  <a:srgbClr val="305D94"/>
                </a:solidFill>
              </a:rPr>
              <a:t> #</a:t>
            </a:r>
            <a:r>
              <a:rPr lang="ru-RU" dirty="0" smtClean="0">
                <a:solidFill>
                  <a:srgbClr val="305D94"/>
                </a:solidFill>
              </a:rPr>
              <a:t>ЛЕГЕНДАНАВСЕГДА мы предлагаем провести </a:t>
            </a:r>
            <a:r>
              <a:rPr lang="ru-RU" dirty="0" err="1" smtClean="0">
                <a:solidFill>
                  <a:srgbClr val="305D94"/>
                </a:solidFill>
              </a:rPr>
              <a:t>флешмоб</a:t>
            </a:r>
            <a:r>
              <a:rPr lang="ru-RU" dirty="0" smtClean="0">
                <a:solidFill>
                  <a:srgbClr val="305D94"/>
                </a:solidFill>
              </a:rPr>
              <a:t> «Мы-олимпийское будущее России», который является неотъемлемой его частью.</a:t>
            </a:r>
            <a:endParaRPr lang="ru-RU" dirty="0">
              <a:solidFill>
                <a:srgbClr val="305D94"/>
              </a:solidFill>
            </a:endParaRPr>
          </a:p>
        </p:txBody>
      </p:sp>
      <p:pic>
        <p:nvPicPr>
          <p:cNvPr id="18" name="Рисунок 17" descr="3DlhiJvZyj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1643056"/>
            <a:ext cx="5032776" cy="285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9467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9468" name="Text Box 12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15616" y="1578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6876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2" y="4179887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714362"/>
            <a:ext cx="893333" cy="88096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9331"/>
            <a:ext cx="960238" cy="9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5852" y="714362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05D94"/>
                </a:solidFill>
              </a:rPr>
              <a:t>Проект #</a:t>
            </a:r>
            <a:r>
              <a:rPr lang="ru-RU" sz="1600" dirty="0" err="1" smtClean="0">
                <a:solidFill>
                  <a:srgbClr val="305D94"/>
                </a:solidFill>
              </a:rPr>
              <a:t>Легенданавсегда</a:t>
            </a:r>
            <a:r>
              <a:rPr lang="ru-RU" sz="1600" dirty="0" smtClean="0">
                <a:solidFill>
                  <a:srgbClr val="305D94"/>
                </a:solidFill>
              </a:rPr>
              <a:t> был представлен на защите проектных работ в рамках Школы юных стратегов и получил одобрение представителей ГУП Санкт-Петербургский метрополитен, которые, мы надеемся, станут его непосредственными участниками и </a:t>
            </a:r>
            <a:r>
              <a:rPr lang="ru-RU" sz="1600" dirty="0" err="1" smtClean="0">
                <a:solidFill>
                  <a:srgbClr val="305D94"/>
                </a:solidFill>
              </a:rPr>
              <a:t>хэдлайнерами</a:t>
            </a:r>
            <a:r>
              <a:rPr lang="ru-RU" sz="1600" dirty="0" smtClean="0">
                <a:solidFill>
                  <a:srgbClr val="305D94"/>
                </a:solidFill>
              </a:rPr>
              <a:t>.  Также проект #</a:t>
            </a:r>
            <a:r>
              <a:rPr lang="ru-RU" sz="1600" dirty="0" err="1" smtClean="0">
                <a:solidFill>
                  <a:srgbClr val="305D94"/>
                </a:solidFill>
              </a:rPr>
              <a:t>Легенданавсегда</a:t>
            </a:r>
            <a:r>
              <a:rPr lang="ru-RU" sz="1600" dirty="0" smtClean="0">
                <a:solidFill>
                  <a:srgbClr val="305D94"/>
                </a:solidFill>
              </a:rPr>
              <a:t> получил поддержку губернатора Санкт-Петербурга </a:t>
            </a:r>
            <a:r>
              <a:rPr lang="ru-RU" sz="1600" dirty="0" err="1" smtClean="0">
                <a:solidFill>
                  <a:srgbClr val="305D94"/>
                </a:solidFill>
              </a:rPr>
              <a:t>А.Д.Беглова</a:t>
            </a:r>
            <a:r>
              <a:rPr lang="ru-RU" sz="1600" dirty="0" smtClean="0">
                <a:solidFill>
                  <a:srgbClr val="305D94"/>
                </a:solidFill>
              </a:rPr>
              <a:t>.</a:t>
            </a:r>
            <a:endParaRPr lang="ru-RU" sz="1600" dirty="0">
              <a:solidFill>
                <a:srgbClr val="305D94"/>
              </a:solidFill>
            </a:endParaRPr>
          </a:p>
        </p:txBody>
      </p:sp>
      <p:pic>
        <p:nvPicPr>
          <p:cNvPr id="13" name="Рисунок 12" descr="W68T6zgR6Z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2357436"/>
            <a:ext cx="3428997" cy="228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6UviQia0Cx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5852" y="2285998"/>
            <a:ext cx="3856871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7420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413" name="Заголовок 2"/>
          <p:cNvSpPr>
            <a:spLocks noGrp="1"/>
          </p:cNvSpPr>
          <p:nvPr>
            <p:ph type="title"/>
          </p:nvPr>
        </p:nvSpPr>
        <p:spPr>
          <a:xfrm>
            <a:off x="1285852" y="785800"/>
            <a:ext cx="7000924" cy="1143008"/>
          </a:xfrm>
        </p:spPr>
        <p:txBody>
          <a:bodyPr/>
          <a:lstStyle/>
          <a:p>
            <a:pPr lvl="0" eaLnBrk="1" hangingPunct="1"/>
            <a:r>
              <a:rPr lang="ru-RU" sz="1600" b="1" dirty="0" smtClean="0">
                <a:solidFill>
                  <a:srgbClr val="305D94"/>
                </a:solidFill>
              </a:rPr>
              <a:t>Вся школьная жизнь, в том числе мероприятия ШСК Озерки, освещается Школьной </a:t>
            </a:r>
            <a:r>
              <a:rPr lang="ru-RU" sz="1600" b="1" dirty="0" err="1" smtClean="0">
                <a:solidFill>
                  <a:srgbClr val="305D94"/>
                </a:solidFill>
              </a:rPr>
              <a:t>Медиастудией</a:t>
            </a:r>
            <a:r>
              <a:rPr lang="ru-RU" sz="1600" b="1" dirty="0" smtClean="0">
                <a:solidFill>
                  <a:srgbClr val="305D94"/>
                </a:solidFill>
              </a:rPr>
              <a:t> #</a:t>
            </a:r>
            <a:r>
              <a:rPr lang="ru-RU" sz="1600" b="1" dirty="0" err="1" smtClean="0">
                <a:solidFill>
                  <a:srgbClr val="305D94"/>
                </a:solidFill>
              </a:rPr>
              <a:t>Втеме</a:t>
            </a:r>
            <a:r>
              <a:rPr lang="ru-RU" sz="1600" b="1" dirty="0" smtClean="0">
                <a:solidFill>
                  <a:srgbClr val="305D94"/>
                </a:solidFill>
              </a:rPr>
              <a:t> на всевозможных </a:t>
            </a:r>
            <a:r>
              <a:rPr lang="ru-RU" sz="1600" b="1" dirty="0" err="1" smtClean="0">
                <a:solidFill>
                  <a:srgbClr val="305D94"/>
                </a:solidFill>
              </a:rPr>
              <a:t>медийных</a:t>
            </a:r>
            <a:r>
              <a:rPr lang="ru-RU" sz="1600" b="1" dirty="0" smtClean="0">
                <a:solidFill>
                  <a:srgbClr val="305D94"/>
                </a:solidFill>
              </a:rPr>
              <a:t> ресурсах и платформах</a:t>
            </a:r>
            <a:r>
              <a:rPr lang="ru-RU" sz="1600" dirty="0" smtClean="0">
                <a:solidFill>
                  <a:srgbClr val="305D94"/>
                </a:solidFill>
              </a:rPr>
              <a:t/>
            </a:r>
            <a:br>
              <a:rPr lang="ru-RU" sz="1600" dirty="0" smtClean="0">
                <a:solidFill>
                  <a:srgbClr val="305D94"/>
                </a:solidFill>
              </a:rPr>
            </a:br>
            <a:r>
              <a:rPr lang="ru-RU" sz="1400" dirty="0" smtClean="0">
                <a:solidFill>
                  <a:srgbClr val="305D94"/>
                </a:solidFill>
              </a:rPr>
              <a:t/>
            </a:r>
            <a:br>
              <a:rPr lang="ru-RU" sz="1400" dirty="0" smtClean="0">
                <a:solidFill>
                  <a:srgbClr val="305D94"/>
                </a:solidFill>
              </a:rPr>
            </a:br>
            <a:endParaRPr lang="ru-RU" sz="1400" b="1" dirty="0">
              <a:solidFill>
                <a:srgbClr val="305D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934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714362"/>
            <a:ext cx="893333" cy="88096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5" y="1491630"/>
            <a:ext cx="920532" cy="93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 descr="4PjA4J-Jx7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1643056"/>
            <a:ext cx="375049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bTKeuv1vuc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1643056"/>
            <a:ext cx="3714776" cy="247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7420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413" name="Заголовок 2"/>
          <p:cNvSpPr>
            <a:spLocks noGrp="1"/>
          </p:cNvSpPr>
          <p:nvPr>
            <p:ph type="title"/>
          </p:nvPr>
        </p:nvSpPr>
        <p:spPr>
          <a:xfrm>
            <a:off x="1071538" y="642924"/>
            <a:ext cx="7000924" cy="928694"/>
          </a:xfrm>
        </p:spPr>
        <p:txBody>
          <a:bodyPr/>
          <a:lstStyle/>
          <a:p>
            <a:pPr lvl="0" eaLnBrk="1" hangingPunct="1"/>
            <a:r>
              <a:rPr lang="ru-RU" sz="1600" b="1" dirty="0" smtClean="0">
                <a:solidFill>
                  <a:srgbClr val="305D94"/>
                </a:solidFill>
              </a:rPr>
              <a:t>Такие платформы как: школьные выпуски теленовостей, социальные сети (</a:t>
            </a:r>
            <a:r>
              <a:rPr lang="ru-RU" sz="1600" b="1" dirty="0" err="1" smtClean="0">
                <a:solidFill>
                  <a:srgbClr val="305D94"/>
                </a:solidFill>
              </a:rPr>
              <a:t>Вконтакте</a:t>
            </a:r>
            <a:r>
              <a:rPr lang="ru-RU" sz="1600" b="1" dirty="0" smtClean="0">
                <a:solidFill>
                  <a:srgbClr val="305D94"/>
                </a:solidFill>
              </a:rPr>
              <a:t>, </a:t>
            </a:r>
            <a:r>
              <a:rPr lang="ru-RU" sz="1600" b="1" dirty="0" err="1" smtClean="0">
                <a:solidFill>
                  <a:srgbClr val="305D94"/>
                </a:solidFill>
              </a:rPr>
              <a:t>Инстаграм</a:t>
            </a:r>
            <a:r>
              <a:rPr lang="ru-RU" sz="1600" b="1" dirty="0" smtClean="0">
                <a:solidFill>
                  <a:srgbClr val="305D94"/>
                </a:solidFill>
              </a:rPr>
              <a:t>), школьный сайт</a:t>
            </a:r>
            <a:r>
              <a:rPr lang="ru-RU" sz="1400" dirty="0" smtClean="0">
                <a:solidFill>
                  <a:srgbClr val="305D94"/>
                </a:solidFill>
              </a:rPr>
              <a:t/>
            </a:r>
            <a:br>
              <a:rPr lang="ru-RU" sz="1400" dirty="0" smtClean="0">
                <a:solidFill>
                  <a:srgbClr val="305D94"/>
                </a:solidFill>
              </a:rPr>
            </a:br>
            <a:endParaRPr lang="ru-RU" sz="1400" b="1" dirty="0">
              <a:solidFill>
                <a:srgbClr val="305D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934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642924"/>
            <a:ext cx="893333" cy="88096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5" y="1491630"/>
            <a:ext cx="920532" cy="93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Безымянный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1285866"/>
            <a:ext cx="3832757" cy="321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Безымянный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9058" y="1500180"/>
            <a:ext cx="4714909" cy="321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7420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413" name="Заголовок 2"/>
          <p:cNvSpPr>
            <a:spLocks noGrp="1"/>
          </p:cNvSpPr>
          <p:nvPr>
            <p:ph type="title"/>
          </p:nvPr>
        </p:nvSpPr>
        <p:spPr>
          <a:xfrm>
            <a:off x="1071538" y="571486"/>
            <a:ext cx="7000924" cy="1143008"/>
          </a:xfrm>
        </p:spPr>
        <p:txBody>
          <a:bodyPr/>
          <a:lstStyle/>
          <a:p>
            <a:pPr lvl="0" eaLnBrk="1" hangingPunct="1"/>
            <a:r>
              <a:rPr lang="ru-RU" sz="1800" b="1" dirty="0" smtClean="0">
                <a:solidFill>
                  <a:srgbClr val="305D94"/>
                </a:solidFill>
              </a:rPr>
              <a:t>А также официальные сайты Администрации Санкт-Петербурга, Выборгского района и телевизионные интернет-каналы </a:t>
            </a:r>
            <a:r>
              <a:rPr lang="ru-RU" sz="1400" dirty="0" smtClean="0">
                <a:solidFill>
                  <a:srgbClr val="305D94"/>
                </a:solidFill>
              </a:rPr>
              <a:t/>
            </a:r>
            <a:br>
              <a:rPr lang="ru-RU" sz="1400" dirty="0" smtClean="0">
                <a:solidFill>
                  <a:srgbClr val="305D94"/>
                </a:solidFill>
              </a:rPr>
            </a:br>
            <a:endParaRPr lang="ru-RU" sz="1400" b="1" dirty="0">
              <a:solidFill>
                <a:srgbClr val="305D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934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642924"/>
            <a:ext cx="893333" cy="88096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5" y="1491630"/>
            <a:ext cx="920532" cy="93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Безымянный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1357304"/>
            <a:ext cx="5857916" cy="327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7420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413" name="Заголовок 2"/>
          <p:cNvSpPr>
            <a:spLocks noGrp="1"/>
          </p:cNvSpPr>
          <p:nvPr>
            <p:ph type="title"/>
          </p:nvPr>
        </p:nvSpPr>
        <p:spPr>
          <a:xfrm>
            <a:off x="611560" y="1347614"/>
            <a:ext cx="8229600" cy="2224268"/>
          </a:xfrm>
        </p:spPr>
        <p:txBody>
          <a:bodyPr/>
          <a:lstStyle/>
          <a:p>
            <a:pPr lvl="0" eaLnBrk="1" hangingPunct="1"/>
            <a: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9887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714362"/>
            <a:ext cx="893333" cy="88096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5" y="1491630"/>
            <a:ext cx="920532" cy="93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85852" y="714362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05D94"/>
                </a:solidFill>
              </a:rPr>
              <a:t>В гимназии постоянно проходят олимпийский уроки, на которых олимпийские чемпионы рассказывают о своем виде спорта, отвечают на вопросы обучающихся; уже стали традиционными мастер-классы известных спортсменов </a:t>
            </a:r>
            <a:endParaRPr lang="ru-RU" dirty="0">
              <a:solidFill>
                <a:srgbClr val="305D94"/>
              </a:solidFill>
            </a:endParaRPr>
          </a:p>
        </p:txBody>
      </p:sp>
      <p:pic>
        <p:nvPicPr>
          <p:cNvPr id="15" name="Рисунок 14" descr="DPP_00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2285998"/>
            <a:ext cx="3108430" cy="2071702"/>
          </a:xfrm>
          <a:prstGeom prst="rect">
            <a:avLst/>
          </a:prstGeom>
        </p:spPr>
      </p:pic>
      <p:pic>
        <p:nvPicPr>
          <p:cNvPr id="16" name="Рисунок 15" descr="IMG_77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1" y="2000228"/>
            <a:ext cx="157163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0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9322" y="2357436"/>
            <a:ext cx="3000397" cy="2000264"/>
          </a:xfrm>
          <a:prstGeom prst="rect">
            <a:avLst/>
          </a:prstGeom>
        </p:spPr>
      </p:pic>
      <p:pic>
        <p:nvPicPr>
          <p:cNvPr id="19" name="Рисунок 18" descr="AiS3Esd5nJ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1" y="2357436"/>
            <a:ext cx="300039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q0WhBGu0DuY (1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0100" y="2285998"/>
            <a:ext cx="3109469" cy="207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7420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413" name="Заголовок 2"/>
          <p:cNvSpPr>
            <a:spLocks noGrp="1"/>
          </p:cNvSpPr>
          <p:nvPr>
            <p:ph type="title"/>
          </p:nvPr>
        </p:nvSpPr>
        <p:spPr>
          <a:xfrm>
            <a:off x="611560" y="1347614"/>
            <a:ext cx="8229600" cy="2224268"/>
          </a:xfrm>
        </p:spPr>
        <p:txBody>
          <a:bodyPr/>
          <a:lstStyle/>
          <a:p>
            <a:pPr lvl="0" eaLnBrk="1" hangingPunct="1"/>
            <a: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9887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714362"/>
            <a:ext cx="893333" cy="88096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5" y="1491630"/>
            <a:ext cx="920532" cy="93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38" y="642924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05D94"/>
                </a:solidFill>
              </a:rPr>
              <a:t>ШСК «Озерки» стал победителем в городском этапе Всероссийского смотра-конкурса на лучшую постановку физкультурной работы и развитие массового спорта среди школьных спортивных клубов в номинации: </a:t>
            </a:r>
            <a:r>
              <a:rPr lang="ru-RU" b="1" dirty="0" smtClean="0">
                <a:solidFill>
                  <a:srgbClr val="305D94"/>
                </a:solidFill>
              </a:rPr>
              <a:t>«Лучший школьный спортивный клуб по информационно-просветительскому освещению олимпийского движения»</a:t>
            </a:r>
            <a:endParaRPr lang="ru-RU" b="1" dirty="0">
              <a:solidFill>
                <a:srgbClr val="305D94"/>
              </a:solidFill>
            </a:endParaRPr>
          </a:p>
        </p:txBody>
      </p:sp>
      <p:pic>
        <p:nvPicPr>
          <p:cNvPr id="21" name="Рисунок 20" descr="n4PBtAZ4eI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2357436"/>
            <a:ext cx="3643338" cy="2429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7420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87624" y="4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934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714362"/>
            <a:ext cx="893333" cy="88096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5" y="1491630"/>
            <a:ext cx="920532" cy="93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28728" y="642924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05D94"/>
                </a:solidFill>
              </a:rPr>
              <a:t>Ежегодно осенью в гимназии проводится такое социально-значимое мероприятие, как спортивный парад «Олимпиада начинается в школе»</a:t>
            </a:r>
            <a:br>
              <a:rPr lang="ru-RU" dirty="0" smtClean="0">
                <a:solidFill>
                  <a:srgbClr val="305D94"/>
                </a:solidFill>
              </a:rPr>
            </a:br>
            <a:endParaRPr lang="ru-RU" dirty="0">
              <a:solidFill>
                <a:srgbClr val="305D94"/>
              </a:solidFill>
            </a:endParaRPr>
          </a:p>
        </p:txBody>
      </p:sp>
      <p:pic>
        <p:nvPicPr>
          <p:cNvPr id="15" name="Рисунок 14" descr="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1857370"/>
            <a:ext cx="4128853" cy="2752568"/>
          </a:xfrm>
          <a:prstGeom prst="rect">
            <a:avLst/>
          </a:prstGeom>
        </p:spPr>
      </p:pic>
      <p:pic>
        <p:nvPicPr>
          <p:cNvPr id="16" name="Рисунок 15" descr="9CDw5OXLkD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1643056"/>
            <a:ext cx="4500567" cy="300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7420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87624" y="4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934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714362"/>
            <a:ext cx="893333" cy="88096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5" y="1491630"/>
            <a:ext cx="920532" cy="93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4414" y="642924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05D94"/>
                </a:solidFill>
              </a:rPr>
              <a:t>На линейке чествуют лучших спортсменов гимназии №622, победителей городских и всероссийских соревнований, а также учителей физической культуры </a:t>
            </a:r>
            <a:endParaRPr lang="ru-RU" dirty="0">
              <a:solidFill>
                <a:srgbClr val="305D94"/>
              </a:solidFill>
            </a:endParaRPr>
          </a:p>
        </p:txBody>
      </p:sp>
      <p:pic>
        <p:nvPicPr>
          <p:cNvPr id="19" name="Рисунок 18" descr="K9AdEGx_8p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1552" y="1635031"/>
            <a:ext cx="3891391" cy="259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ZAV2SB_G_S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1643056"/>
            <a:ext cx="385572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1"/>
          <p:cNvGrpSpPr>
            <a:grpSpLocks/>
          </p:cNvGrpSpPr>
          <p:nvPr/>
        </p:nvGrpSpPr>
        <p:grpSpPr bwMode="auto">
          <a:xfrm>
            <a:off x="0" y="-9525"/>
            <a:ext cx="9145588" cy="709613"/>
            <a:chOff x="0" y="-9236"/>
            <a:chExt cx="9145448" cy="708778"/>
          </a:xfrm>
        </p:grpSpPr>
        <p:grpSp>
          <p:nvGrpSpPr>
            <p:cNvPr id="4" name="Пятиугольник 2"/>
            <p:cNvGrpSpPr>
              <a:grpSpLocks/>
            </p:cNvGrpSpPr>
            <p:nvPr/>
          </p:nvGrpSpPr>
          <p:grpSpPr bwMode="auto">
            <a:xfrm>
              <a:off x="-18288" y="-30166"/>
              <a:ext cx="9174340" cy="444484"/>
              <a:chOff x="-18288" y="-30480"/>
              <a:chExt cx="9174480" cy="445008"/>
            </a:xfrm>
          </p:grpSpPr>
          <p:pic>
            <p:nvPicPr>
              <p:cNvPr id="17420" name="Пяти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8288" y="-30480"/>
                <a:ext cx="9174480" cy="445008"/>
              </a:xfrm>
              <a:prstGeom prst="rect">
                <a:avLst/>
              </a:prstGeom>
              <a:noFill/>
            </p:spPr>
          </p:pic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 rot="10800000">
                <a:off x="0" y="-9525"/>
                <a:ext cx="9144140" cy="411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" name="Пятиугольник 2"/>
            <p:cNvSpPr/>
            <p:nvPr/>
          </p:nvSpPr>
          <p:spPr>
            <a:xfrm rot="10800000">
              <a:off x="1268394" y="395101"/>
              <a:ext cx="7877054" cy="304441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41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703263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227"/>
            <a:ext cx="8651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7" y="-30480"/>
            <a:ext cx="8092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Государственное бюджетное общеобразовательное учреждение гимназия № 622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Выборгского района Санкт-Петербурга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5" y="4227934"/>
            <a:ext cx="9259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скриншот_05-03-2021_141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7" y="714362"/>
            <a:ext cx="893333" cy="8809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16290"/>
            <a:ext cx="1008701" cy="102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7290" y="785801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305D94"/>
                </a:solidFill>
              </a:rPr>
              <a:t>В гимназии немало спортсменов, которые являются победителями в соревнованиях по различным видам спорта на районном, городском и даже Всероссийском уровне, есть в школе и чемпионы мира. Об успехе каждого такого ребенка рассказывает специальная рубрика Школьных теленовостей «Будь в спорте! Будь в теме!»</a:t>
            </a:r>
            <a:endParaRPr lang="ru-RU" dirty="0">
              <a:solidFill>
                <a:srgbClr val="305D94"/>
              </a:solidFill>
            </a:endParaRPr>
          </a:p>
        </p:txBody>
      </p:sp>
      <p:pic>
        <p:nvPicPr>
          <p:cNvPr id="15" name="Рисунок 14" descr="AhNNrJaE7w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2500312"/>
            <a:ext cx="1660920" cy="221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5cf2b526-c9e7-40ad-9c0e-45b7e616e07c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2285998"/>
            <a:ext cx="1821656" cy="242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000364" y="257175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05D94"/>
                </a:solidFill>
              </a:rPr>
              <a:t>Ларионов Макар </a:t>
            </a:r>
          </a:p>
          <a:p>
            <a:pPr algn="ctr"/>
            <a:r>
              <a:rPr lang="ru-RU" sz="1600" b="1" dirty="0" smtClean="0">
                <a:solidFill>
                  <a:srgbClr val="305D94"/>
                </a:solidFill>
              </a:rPr>
              <a:t>чемпион мира по джиу-джитсу</a:t>
            </a:r>
            <a:endParaRPr lang="ru-RU" sz="1600" b="1" dirty="0">
              <a:solidFill>
                <a:srgbClr val="305D9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5140" y="2500312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305D94"/>
                </a:solidFill>
              </a:rPr>
              <a:t>Марьянская</a:t>
            </a:r>
            <a:r>
              <a:rPr lang="ru-RU" b="1" dirty="0" smtClean="0">
                <a:solidFill>
                  <a:srgbClr val="305D94"/>
                </a:solidFill>
              </a:rPr>
              <a:t> Марина</a:t>
            </a:r>
          </a:p>
          <a:p>
            <a:r>
              <a:rPr lang="ru-RU" b="1" dirty="0" smtClean="0">
                <a:solidFill>
                  <a:srgbClr val="305D94"/>
                </a:solidFill>
              </a:rPr>
              <a:t>чемпионка мира по синхронному фигурному катанию</a:t>
            </a:r>
            <a:endParaRPr lang="ru-RU" b="1" dirty="0">
              <a:solidFill>
                <a:srgbClr val="305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</TotalTime>
  <Words>493</Words>
  <Application>Microsoft Office PowerPoint</Application>
  <PresentationFormat>Экран (16:9)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Информационно-просветительское освещение олимпийского движения в гимназии №622 </vt:lpstr>
      <vt:lpstr>Вся школьная жизнь, в том числе мероприятия ШСК Озерки, освещается Школьной Медиастудией #Втеме на всевозможных медийных ресурсах и платформах  </vt:lpstr>
      <vt:lpstr>Такие платформы как: школьные выпуски теленовостей, социальные сети (Вконтакте, Инстаграм), школьный сайт </vt:lpstr>
      <vt:lpstr>А также официальные сайты Администрации Санкт-Петербурга, Выборгского района и телевизионные интернет-каналы  </vt:lpstr>
      <vt:lpstr> </vt:lpstr>
      <vt:lpstr> </vt:lpstr>
      <vt:lpstr>Презентация PowerPoint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Irina Knyazeva</dc:creator>
  <cp:lastModifiedBy>User</cp:lastModifiedBy>
  <cp:revision>221</cp:revision>
  <dcterms:created xsi:type="dcterms:W3CDTF">2020-07-08T13:10:34Z</dcterms:created>
  <dcterms:modified xsi:type="dcterms:W3CDTF">2021-03-25T19:33:36Z</dcterms:modified>
</cp:coreProperties>
</file>